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625C9-1A4C-4543-AE1A-A9291C29D523}" type="datetimeFigureOut">
              <a:rPr lang="ru-RU" smtClean="0"/>
              <a:pPr/>
              <a:t>10.05.2014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28B1-6A31-4EBB-8DE9-E6B97B06B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625C9-1A4C-4543-AE1A-A9291C29D523}" type="datetimeFigureOut">
              <a:rPr lang="ru-RU" smtClean="0"/>
              <a:pPr/>
              <a:t>10.05.2014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28B1-6A31-4EBB-8DE9-E6B97B06B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625C9-1A4C-4543-AE1A-A9291C29D523}" type="datetimeFigureOut">
              <a:rPr lang="ru-RU" smtClean="0"/>
              <a:pPr/>
              <a:t>10.05.2014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28B1-6A31-4EBB-8DE9-E6B97B06B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625C9-1A4C-4543-AE1A-A9291C29D523}" type="datetimeFigureOut">
              <a:rPr lang="ru-RU" smtClean="0"/>
              <a:pPr/>
              <a:t>10.05.2014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28B1-6A31-4EBB-8DE9-E6B97B06B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625C9-1A4C-4543-AE1A-A9291C29D523}" type="datetimeFigureOut">
              <a:rPr lang="ru-RU" smtClean="0"/>
              <a:pPr/>
              <a:t>10.05.2014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28B1-6A31-4EBB-8DE9-E6B97B06B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625C9-1A4C-4543-AE1A-A9291C29D523}" type="datetimeFigureOut">
              <a:rPr lang="ru-RU" smtClean="0"/>
              <a:pPr/>
              <a:t>10.05.2014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28B1-6A31-4EBB-8DE9-E6B97B06B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625C9-1A4C-4543-AE1A-A9291C29D523}" type="datetimeFigureOut">
              <a:rPr lang="ru-RU" smtClean="0"/>
              <a:pPr/>
              <a:t>10.05.2014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28B1-6A31-4EBB-8DE9-E6B97B06B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625C9-1A4C-4543-AE1A-A9291C29D523}" type="datetimeFigureOut">
              <a:rPr lang="ru-RU" smtClean="0"/>
              <a:pPr/>
              <a:t>10.05.2014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28B1-6A31-4EBB-8DE9-E6B97B06B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625C9-1A4C-4543-AE1A-A9291C29D523}" type="datetimeFigureOut">
              <a:rPr lang="ru-RU" smtClean="0"/>
              <a:pPr/>
              <a:t>10.05.2014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28B1-6A31-4EBB-8DE9-E6B97B06B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625C9-1A4C-4543-AE1A-A9291C29D523}" type="datetimeFigureOut">
              <a:rPr lang="ru-RU" smtClean="0"/>
              <a:pPr/>
              <a:t>10.05.2014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28B1-6A31-4EBB-8DE9-E6B97B06B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625C9-1A4C-4543-AE1A-A9291C29D523}" type="datetimeFigureOut">
              <a:rPr lang="ru-RU" smtClean="0"/>
              <a:pPr/>
              <a:t>10.05.2014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328B1-6A31-4EBB-8DE9-E6B97B06B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625C9-1A4C-4543-AE1A-A9291C29D523}" type="datetimeFigureOut">
              <a:rPr lang="ru-RU" smtClean="0"/>
              <a:pPr/>
              <a:t>10.05.2014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328B1-6A31-4EBB-8DE9-E6B97B06B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670853"/>
            <a:ext cx="9144000" cy="1798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591951" rIns="539580" bIns="36659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89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ЛЕКЦИЯ 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«</a:t>
            </a:r>
            <a:r>
              <a:rPr lang="ru-RU" sz="3600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Иммунитет  и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патогены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»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889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Рисунок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17440"/>
            <a:ext cx="6596117" cy="504056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779912" y="620688"/>
            <a:ext cx="4653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Виктор Никифорович  КИСЛЕНКО</a:t>
            </a:r>
            <a:endParaRPr lang="ru-RU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846004"/>
            <a:ext cx="9241627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64275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План лекции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64275" algn="l"/>
              </a:tabLst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Глобальная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проблема -Инфекционные болезни, Эпидемии, Пандемии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64275" algn="l"/>
              </a:tabLst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Возбудители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инфекционных заболеваний у человека и животных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-вирусы,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прионы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бактерии, грибы и простейшие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64275" algn="l"/>
              </a:tabLst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Цель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патогенов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- размножение и обретение новых хозяев путем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6427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преодоления факторов иммунной защиты.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642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«Хитроумная» стратегия инфекционных агентов: ускользание от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6427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иммунного распознавания, блокада врожденных реакций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 иммунитета, управление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адаптивным иммунным ответом и т.д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.</a:t>
            </a: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6427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Эволюционные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механизмы формирования стратегии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патогенов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64275" algn="l"/>
              </a:tabLst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Можно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ли победить в войне с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патогенами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0" y="1480227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Информация к размышлению: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-Мировые инфекции во все времена уносили и уносят миллионы человеческих жизней – значительно больше, чем все катастрофы и войны, вместе взятые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404664"/>
            <a:ext cx="6562725" cy="41148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4509120"/>
            <a:ext cx="90364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Похороны</a:t>
            </a:r>
            <a:r>
              <a:rPr lang="en-U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жертв</a:t>
            </a:r>
            <a:r>
              <a:rPr lang="en-U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чумы</a:t>
            </a:r>
            <a:r>
              <a:rPr lang="en-U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в</a:t>
            </a:r>
            <a:r>
              <a:rPr lang="en-U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Турне</a:t>
            </a:r>
            <a:r>
              <a:rPr lang="en-U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(«Burying</a:t>
            </a:r>
            <a:r>
              <a:rPr lang="en-U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Plague</a:t>
            </a:r>
            <a:r>
              <a:rPr lang="en-U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Victims</a:t>
            </a:r>
            <a:r>
              <a:rPr lang="en-U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of</a:t>
            </a:r>
            <a:r>
              <a:rPr lang="en-U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i="1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Tournai</a:t>
            </a:r>
            <a:r>
              <a:rPr lang="en-US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»)</a:t>
            </a:r>
            <a:endParaRPr lang="ru-RU" sz="9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Фрагмент иллюстрации из рукописи, называемой «Хроники </a:t>
            </a:r>
            <a:r>
              <a:rPr lang="ru-RU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Гилля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Майзета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»</a:t>
            </a:r>
            <a:endParaRPr lang="ru-RU" sz="9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(«</a:t>
            </a:r>
            <a:r>
              <a:rPr lang="ru-RU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Annals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Gilles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de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Muisit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», 1272–1352 гг.), настоятеля монастыря святого</a:t>
            </a:r>
            <a:endParaRPr lang="ru-RU" sz="9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праведника Мартина. Рукопись хранится в Библиотеке короля Альберта I, Брюссель. Показанные художником события относятся к чуме «черной смерти»</a:t>
            </a:r>
            <a:endParaRPr lang="ru-RU" sz="9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в бельгийском городе Турне в 1349 г.</a:t>
            </a:r>
            <a:endParaRPr lang="ru-RU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16632"/>
            <a:ext cx="7272655" cy="5343525"/>
          </a:xfrm>
          <a:prstGeom prst="rect">
            <a:avLst/>
          </a:prstGeom>
          <a:noFill/>
        </p:spPr>
      </p:pic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2123728" y="5445224"/>
            <a:ext cx="429981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cs typeface="Arial" pitchFamily="34" charset="0"/>
              </a:rPr>
              <a:t>Новые глобальные инфекции </a:t>
            </a:r>
          </a:p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cs typeface="Arial" pitchFamily="34" charset="0"/>
              </a:rPr>
              <a:t>(35инфекций за 40 лет)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100268"/>
            <a:ext cx="9144000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1" i="0" u="none" strike="noStrike" cap="none" normalizeH="0" baseline="0" dirty="0" smtClean="0">
                <a:ln>
                  <a:noFill/>
                </a:ln>
                <a:solidFill>
                  <a:srgbClr val="006FC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Информация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006FC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700" b="1" i="0" u="none" strike="noStrike" cap="none" normalizeH="0" baseline="0" dirty="0" smtClean="0">
                <a:ln>
                  <a:noFill/>
                </a:ln>
                <a:solidFill>
                  <a:srgbClr val="006FC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к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006FC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700" b="1" i="0" u="none" strike="noStrike" cap="none" normalizeH="0" baseline="0" dirty="0" smtClean="0">
                <a:ln>
                  <a:noFill/>
                </a:ln>
                <a:solidFill>
                  <a:srgbClr val="006FC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размышлению: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Лидирующими болезнями становятся: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</a:t>
            </a:r>
            <a:r>
              <a:rPr kumimoji="0" lang="ru-RU" sz="27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ВИЧ-инфекция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(25% от всей инфекционной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заболеваемости) </a:t>
            </a:r>
            <a:endParaRPr kumimoji="0" lang="ru-RU" sz="2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Малярия 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(12%)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Туберкулез 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(10%)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Главенствующие позиции в ХХI веке стали занимать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вирусные инфекции.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Самая серьёзная – это ВИЧ-инфекция.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 настоящее время в мире 42 </a:t>
            </a:r>
            <a:r>
              <a:rPr kumimoji="0" lang="ru-RU" sz="27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млн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ВИЧ-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инфицированных в 210 странах мира.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Распространение ВИЧ сокращает перспективы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социального развития мирового человеческого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сообщества, поскольку более половины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инфицированных-это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молодежь в возрасте 15-25 лет.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44408" y="188640"/>
            <a:ext cx="810260" cy="1066800"/>
          </a:xfrm>
          <a:prstGeom prst="rect">
            <a:avLst/>
          </a:prstGeom>
          <a:noFill/>
        </p:spPr>
      </p:pic>
      <p:sp>
        <p:nvSpPr>
          <p:cNvPr id="37889" name="Text Box 1"/>
          <p:cNvSpPr txBox="1">
            <a:spLocks noChangeArrowheads="1"/>
          </p:cNvSpPr>
          <p:nvPr/>
        </p:nvSpPr>
        <p:spPr bwMode="auto">
          <a:xfrm>
            <a:off x="827584" y="1340768"/>
            <a:ext cx="7085012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cs typeface="Arial" pitchFamily="34" charset="0"/>
              </a:rPr>
              <a:t>Острая респираторная инфекция	3 905 000 2 Туберкулез                                                          3 000 000 3 Диарея (в т.ч. дизентерия)                             2 473 000 4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Малярия	1 500 000 - 2 700 000 </a:t>
            </a:r>
          </a:p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СПИД                                                                    1 500 000  </a:t>
            </a:r>
          </a:p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Гепатит B                                                             1 156 000  </a:t>
            </a:r>
          </a:p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Корь                                                                      1 010 000  </a:t>
            </a:r>
          </a:p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Коклюш                                                                  355 000 </a:t>
            </a:r>
          </a:p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Столбняк                                                                310 000 </a:t>
            </a:r>
          </a:p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Трипаносомоз (сонная болезнь)                    150 000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1043608" y="5013176"/>
            <a:ext cx="642778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Общее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количество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умерших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от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инфекций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≈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latin typeface="Calibri" pitchFamily="34" charset="0"/>
                <a:cs typeface="Arial" pitchFamily="34" charset="0"/>
              </a:rPr>
              <a:t>17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latin typeface="Calibri" pitchFamily="34" charset="0"/>
                <a:cs typeface="Arial" pitchFamily="34" charset="0"/>
              </a:rPr>
              <a:t>миллионов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(при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59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миллионах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ежегодных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смертей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во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всем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мире).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1691680" y="620688"/>
            <a:ext cx="5259388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cs typeface="Arial" pitchFamily="34" charset="0"/>
              </a:rPr>
              <a:t>КОЛИЧЕСТВО СМЕРТЕЙ В МИРЕ ЗА 2009 ГОД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881062"/>
            <a:ext cx="7772400" cy="5095875"/>
          </a:xfrm>
          <a:prstGeom prst="rect">
            <a:avLst/>
          </a:prstGeom>
          <a:noFill/>
        </p:spPr>
      </p:pic>
      <p:sp>
        <p:nvSpPr>
          <p:cNvPr id="36865" name="Text Box 1"/>
          <p:cNvSpPr txBox="1">
            <a:spLocks noChangeArrowheads="1"/>
          </p:cNvSpPr>
          <p:nvPr/>
        </p:nvSpPr>
        <p:spPr bwMode="auto">
          <a:xfrm>
            <a:off x="2843808" y="260648"/>
            <a:ext cx="3481388" cy="68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4400" b="0" i="0" u="none" strike="noStrike" cap="none" normalizeH="0" baseline="0" smtClean="0">
                <a:ln>
                  <a:noFill/>
                </a:ln>
                <a:solidFill>
                  <a:srgbClr val="00AFEF"/>
                </a:solidFill>
                <a:effectLst/>
                <a:latin typeface="Calibri" pitchFamily="34" charset="0"/>
                <a:cs typeface="Arial" pitchFamily="34" charset="0"/>
              </a:rPr>
              <a:t>Биотерроризм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0"/>
            <a:ext cx="3960440" cy="4141862"/>
          </a:xfrm>
          <a:prstGeom prst="rect">
            <a:avLst/>
          </a:prstGeom>
          <a:noFill/>
        </p:spPr>
      </p:pic>
      <p:sp>
        <p:nvSpPr>
          <p:cNvPr id="35841" name="Text Box 1"/>
          <p:cNvSpPr txBox="1">
            <a:spLocks noChangeArrowheads="1"/>
          </p:cNvSpPr>
          <p:nvPr/>
        </p:nvSpPr>
        <p:spPr bwMode="auto">
          <a:xfrm>
            <a:off x="827584" y="4005064"/>
            <a:ext cx="766445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900" b="0" i="0" u="none" strike="noStrike" cap="none" normalizeH="0" baseline="0" dirty="0" err="1" smtClean="0">
                <a:ln>
                  <a:noFill/>
                </a:ln>
                <a:solidFill>
                  <a:srgbClr val="006FC0"/>
                </a:solidFill>
                <a:effectLst/>
                <a:latin typeface="Calibri" pitchFamily="34" charset="0"/>
                <a:cs typeface="Arial" pitchFamily="34" charset="0"/>
              </a:rPr>
              <a:t>Вакцинация-интеллектуальный</a:t>
            </a:r>
            <a:r>
              <a:rPr kumimoji="0" lang="ru-RU" sz="3900" b="0" i="0" u="none" strike="noStrike" cap="none" normalizeH="0" baseline="0" dirty="0" smtClean="0">
                <a:ln>
                  <a:noFill/>
                </a:ln>
                <a:solidFill>
                  <a:srgbClr val="006FC0"/>
                </a:solidFill>
                <a:effectLst/>
                <a:latin typeface="Calibri" pitchFamily="34" charset="0"/>
                <a:cs typeface="Arial" pitchFamily="34" charset="0"/>
              </a:rPr>
              <a:t> ответ </a:t>
            </a:r>
            <a:r>
              <a:rPr kumimoji="0" lang="ru-RU" sz="3900" b="0" i="0" u="none" strike="noStrike" cap="none" normalizeH="0" baseline="0" dirty="0" err="1" smtClean="0">
                <a:ln>
                  <a:noFill/>
                </a:ln>
                <a:solidFill>
                  <a:srgbClr val="006FC0"/>
                </a:solidFill>
                <a:effectLst/>
                <a:latin typeface="Calibri" pitchFamily="34" charset="0"/>
                <a:cs typeface="Arial" pitchFamily="34" charset="0"/>
              </a:rPr>
              <a:t>патогенам</a:t>
            </a:r>
            <a:r>
              <a:rPr kumimoji="0" lang="ru-RU" sz="3900" b="0" i="0" u="none" strike="noStrike" cap="none" normalizeH="0" baseline="0" dirty="0" smtClean="0">
                <a:ln>
                  <a:noFill/>
                </a:ln>
                <a:solidFill>
                  <a:srgbClr val="006FC0"/>
                </a:solidFill>
                <a:effectLst/>
                <a:latin typeface="Calibri" pitchFamily="34" charset="0"/>
                <a:cs typeface="Arial" pitchFamily="34" charset="0"/>
              </a:rPr>
              <a:t>!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75856" y="5229200"/>
            <a:ext cx="5628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А эффективность  вакцинации?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 Box 1"/>
          <p:cNvSpPr txBox="1">
            <a:spLocks noChangeArrowheads="1"/>
          </p:cNvSpPr>
          <p:nvPr/>
        </p:nvSpPr>
        <p:spPr bwMode="auto">
          <a:xfrm>
            <a:off x="549275" y="1639888"/>
            <a:ext cx="7751763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457200" lvl="1" indent="-4572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Вакцинация позволяет сформировать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cs typeface="Arial" pitchFamily="34" charset="0"/>
              </a:rPr>
              <a:t>«коллективный» иммунитет, когда более 80% населения невосприимчиво к определенной инфекции-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кори, дифтерии, столбняку, полиомиелиту и др.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549275" y="4176713"/>
            <a:ext cx="7586663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457200" lvl="1" indent="-45720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Великое достижение – искоренение оспы путем вакцинаций на глобальном уровне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1"/>
          <p:cNvSpPr txBox="1">
            <a:spLocks noChangeArrowheads="1"/>
          </p:cNvSpPr>
          <p:nvPr/>
        </p:nvSpPr>
        <p:spPr bwMode="auto">
          <a:xfrm>
            <a:off x="549275" y="1639888"/>
            <a:ext cx="79390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В середине ХХ века в мире возникла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Arial" pitchFamily="34" charset="0"/>
              </a:rPr>
              <a:t>иллюзия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возможности полного искоренения инфекционных болезней.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549275" y="3786188"/>
            <a:ext cx="15017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Почему?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549275" y="4371975"/>
            <a:ext cx="7931150" cy="2009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cs typeface="Arial" pitchFamily="34" charset="0"/>
              </a:rPr>
              <a:t>-Созданы и внедрены антибактериальные и противовирусные профилактические и лечебные препараты (антибиотики, вакцины)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 Box 1"/>
          <p:cNvSpPr txBox="1">
            <a:spLocks noChangeArrowheads="1"/>
          </p:cNvSpPr>
          <p:nvPr/>
        </p:nvSpPr>
        <p:spPr bwMode="auto">
          <a:xfrm>
            <a:off x="549275" y="1639888"/>
            <a:ext cx="7985125" cy="1969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457200" lvl="1" indent="-4572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Общее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cs typeface="Arial" pitchFamily="34" charset="0"/>
              </a:rPr>
              <a:t>число инфекционных болезней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у людей составляет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cs typeface="Arial" pitchFamily="34" charset="0"/>
              </a:rPr>
              <a:t>примерно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cs typeface="Arial" pitchFamily="34" charset="0"/>
              </a:rPr>
              <a:t>400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,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а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вакцины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созданы только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против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примерно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40 возбудителей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549275" y="3689350"/>
            <a:ext cx="8343205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457200" lvl="1" indent="-4572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Следовательно современных вакцин недостаточно, чтобы предотвратить развитие инфекционных осложнений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132856"/>
            <a:ext cx="5400675" cy="4476750"/>
          </a:xfrm>
          <a:prstGeom prst="rect">
            <a:avLst/>
          </a:prstGeom>
          <a:noFill/>
        </p:spPr>
      </p:pic>
      <p:sp>
        <p:nvSpPr>
          <p:cNvPr id="31745" name="Text Box 1"/>
          <p:cNvSpPr txBox="1">
            <a:spLocks noChangeArrowheads="1"/>
          </p:cNvSpPr>
          <p:nvPr/>
        </p:nvSpPr>
        <p:spPr bwMode="auto">
          <a:xfrm>
            <a:off x="539552" y="404664"/>
            <a:ext cx="7870825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504D"/>
                </a:solidFill>
                <a:effectLst/>
                <a:latin typeface="Calibri" pitchFamily="34" charset="0"/>
                <a:cs typeface="Arial" pitchFamily="34" charset="0"/>
              </a:rPr>
              <a:t>Увеличение пропорции Т-клеток памяти с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504D"/>
                </a:solidFill>
                <a:effectLst/>
                <a:latin typeface="Calibri" pitchFamily="34" charset="0"/>
                <a:cs typeface="Arial" pitchFamily="34" charset="0"/>
              </a:rPr>
              <a:t>возрастом препятствует созданию новых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504D"/>
                </a:solidFill>
                <a:effectLst/>
                <a:latin typeface="Calibri" pitchFamily="34" charset="0"/>
                <a:cs typeface="Arial" pitchFamily="34" charset="0"/>
              </a:rPr>
              <a:t>вакцин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1"/>
          <p:cNvSpPr txBox="1">
            <a:spLocks noChangeArrowheads="1"/>
          </p:cNvSpPr>
          <p:nvPr/>
        </p:nvSpPr>
        <p:spPr bwMode="auto">
          <a:xfrm>
            <a:off x="395536" y="0"/>
            <a:ext cx="8442771" cy="2630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algn="ctr" eaLnBrk="1" fontAlgn="base" latinLnBrk="0" hangingPunct="1">
              <a:lnSpc>
                <a:spcPct val="233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При использовании эффективных вакцин</a:t>
            </a:r>
            <a:endParaRPr kumimoji="0" lang="ru-RU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lvl="1" indent="-45720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блокируется распространение инфекций , поэтому, длительное отсутствие селективного	давления возбудителей на популяции людей приводит к накоплению людей с дефектами иммунной системы.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539552" y="2924944"/>
            <a:ext cx="7815263" cy="3045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algn="ctr" eaLnBrk="1" fontAlgn="base" latinLnBrk="0" hangingPunct="1">
              <a:lnSpc>
                <a:spcPct val="233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Тем самым создаются благоприятные условия для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lvl="1" indent="-45720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возвращения в 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популяции 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возбудителей инфекционных болезней, обычно не развивающихся у 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особей 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с эффективно функционирующей иммунной системой (туберкулез, 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сальмонеллез и 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др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)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3960495" cy="3838575"/>
          </a:xfrm>
          <a:prstGeom prst="rect">
            <a:avLst/>
          </a:prstGeom>
          <a:noFill/>
        </p:spPr>
      </p:pic>
      <p:sp>
        <p:nvSpPr>
          <p:cNvPr id="29697" name="Text Box 1"/>
          <p:cNvSpPr txBox="1">
            <a:spLocks noChangeArrowheads="1"/>
          </p:cNvSpPr>
          <p:nvPr/>
        </p:nvSpPr>
        <p:spPr bwMode="auto">
          <a:xfrm>
            <a:off x="251520" y="4149080"/>
            <a:ext cx="3582988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НЕУЖЕЛИ? 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ДА!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60648"/>
            <a:ext cx="4505325" cy="60483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-108520" y="1412776"/>
            <a:ext cx="914400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59025" algn="l"/>
              </a:tabLst>
            </a:pP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При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использовании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006FC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эффективных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006FC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006FC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вакцин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006FC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блокируется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распространение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инфекций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поэтому,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длительное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отсутствие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селективного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давления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возбудителей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на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популяции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приводит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к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накоплению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особей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дефектами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иммунной  системы.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59025" algn="l"/>
              </a:tabLst>
            </a:pP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•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Частичные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«победы»,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например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избавление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от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перипнвмонии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или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сапа,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одной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стороны-благо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(сокращается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смертность),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а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другой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стороны-беда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(поскольку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перестает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работать  естественный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отбор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59025" algn="l"/>
              </a:tabLst>
            </a:pP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•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Тем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самым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создаются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благоприятные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условия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для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возвращения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возбудителей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инфекционных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болезней,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обычно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59025" algn="l"/>
              </a:tabLst>
            </a:pP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не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развивающихся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у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особей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эффективно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функционирующей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59025" algn="l"/>
              </a:tabLst>
            </a:pP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иммунной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системой</a:t>
            </a:r>
            <a:endParaRPr kumimoji="0" lang="ru-RU" sz="2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59025" algn="l"/>
              </a:tabLst>
            </a:pP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•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Появляются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новые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инфекции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590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•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История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биосферы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учит,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что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микробную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жизнь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590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победить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невозможно.</a:t>
            </a:r>
          </a:p>
          <a:p>
            <a:pPr marL="0" marR="0" lvl="0" indent="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590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•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бороться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надо!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331640" y="476672"/>
            <a:ext cx="6405562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9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cs typeface="Arial" pitchFamily="34" charset="0"/>
              </a:rPr>
              <a:t>«Неожиданное» заключение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1196752"/>
            <a:ext cx="9144000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Рассматриваются 5 категорий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патогенных микроорганизмов: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Внеклеточные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бактерии (размножаются в жидкой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среде организма)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2508865"/>
            <a:ext cx="6293261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Внутриклеточные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бактерии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Вирусы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Прионы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Грибки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Простейшие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и многоклеточные паразиты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187624" y="620688"/>
            <a:ext cx="6443662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900" b="0" i="0" u="none" strike="noStrike" cap="none" normalizeH="0" baseline="0" smtClean="0">
                <a:ln>
                  <a:noFill/>
                </a:ln>
                <a:solidFill>
                  <a:srgbClr val="006FC0"/>
                </a:solidFill>
                <a:effectLst/>
                <a:latin typeface="Calibri" pitchFamily="34" charset="0"/>
                <a:cs typeface="Arial" pitchFamily="34" charset="0"/>
              </a:rPr>
              <a:t>Категории патогенных микроорганизмов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836712"/>
            <a:ext cx="66997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/>
              <a:t>Бактерии</a:t>
            </a:r>
            <a:r>
              <a:rPr lang="ru-RU" sz="4000" dirty="0" smtClean="0"/>
              <a:t> -греч.— палочка) —</a:t>
            </a:r>
            <a:endParaRPr lang="ru-RU" sz="4000" dirty="0"/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1238563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домен (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надцарство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прокариотных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(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безъядерных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микроорганизмов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чаще всего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одноклеточных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. Некоторые виды существуют 3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млн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лет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2636912"/>
            <a:ext cx="6750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К настоящему времени описано около 10 000 видов бактерий и предполагается, что их существует свыше миллиона</a:t>
            </a:r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43775" y="0"/>
            <a:ext cx="1800225" cy="1438275"/>
          </a:xfrm>
          <a:prstGeom prst="rect">
            <a:avLst/>
          </a:prstGeom>
          <a:noFill/>
        </p:spPr>
      </p:pic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76875"/>
            <a:ext cx="1727200" cy="1381125"/>
          </a:xfrm>
          <a:prstGeom prst="rect">
            <a:avLst/>
          </a:prstGeom>
          <a:noFill/>
        </p:spPr>
      </p:pic>
      <p:pic>
        <p:nvPicPr>
          <p:cNvPr id="7" name="Рисунок 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9" y="3212976"/>
            <a:ext cx="1979712" cy="1654299"/>
          </a:xfrm>
          <a:prstGeom prst="rect">
            <a:avLst/>
          </a:prstGeom>
          <a:noFill/>
        </p:spPr>
      </p:pic>
      <p:pic>
        <p:nvPicPr>
          <p:cNvPr id="8" name="Рисунок 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5429250"/>
            <a:ext cx="1784350" cy="1428750"/>
          </a:xfrm>
          <a:prstGeom prst="rect">
            <a:avLst/>
          </a:prstGeom>
          <a:noFill/>
        </p:spPr>
      </p:pic>
      <p:pic>
        <p:nvPicPr>
          <p:cNvPr id="9" name="Рисунок 8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4941168"/>
            <a:ext cx="2736304" cy="19168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683404"/>
            <a:ext cx="9144000" cy="5570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Для того, что бы быть 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патогенными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возбудители болезней должны: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-инфицировать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слизистые поверхности, альвеолы (вдыхание аэрозоля) или кожу (укусы переносчиков);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-проникать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через них в хозяина;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Т.е. обладать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cs typeface="Arial" pitchFamily="34" charset="0"/>
              </a:rPr>
              <a:t>инвазивностью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-размножаться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во внутренней среде хозяина;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-противодействовать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его защитным механизмам 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-причинять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ему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вред,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но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при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незначительном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деструктивном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действии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паразита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может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произойти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«перемирие»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иммунная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система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долгие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годы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не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реагирует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на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носительство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инфекционного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агента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латентное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течение).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691680" y="188640"/>
            <a:ext cx="511256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cs typeface="Arial" pitchFamily="34" charset="0"/>
              </a:rPr>
              <a:t>Что «умеет»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cs typeface="Arial" pitchFamily="34" charset="0"/>
              </a:rPr>
              <a:t>патоген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cs typeface="Arial" pitchFamily="34" charset="0"/>
              </a:rPr>
              <a:t>?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76212"/>
            <a:ext cx="7315200" cy="6505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104900"/>
            <a:ext cx="5997525" cy="5753100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043608" y="116632"/>
            <a:ext cx="615617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Антифагоцитарное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действие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«успешного»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патогена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–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микобактерии туберкулеза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6444208" y="1772816"/>
            <a:ext cx="237626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Туберкулез легких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5796136" y="2204864"/>
            <a:ext cx="334786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Заражено 2 миллиарда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Заболевает 20 миллионов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Умирает 2-3 миллиона в год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052736"/>
            <a:ext cx="7128792" cy="5805264"/>
          </a:xfrm>
          <a:prstGeom prst="rect">
            <a:avLst/>
          </a:prstGeom>
          <a:noFill/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116632"/>
            <a:ext cx="9144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Формирование </a:t>
            </a:r>
            <a:r>
              <a:rPr kumimoji="0" lang="ru-RU" sz="27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грануломы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предотвращает развитие туберкулеза, но инфекция сохраняется в организме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475656" y="188640"/>
            <a:ext cx="608416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Модуляция поверхности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патогена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395536" y="836712"/>
            <a:ext cx="5309021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cs typeface="Arial" pitchFamily="34" charset="0"/>
              </a:rPr>
              <a:t>– образование капсулы;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51520" y="1340768"/>
            <a:ext cx="594677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200" b="0" i="0" u="none" strike="noStrike" cap="none" normalizeH="0" baseline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cs typeface="Arial" pitchFamily="34" charset="0"/>
              </a:rPr>
              <a:t>– белки, закрывающие мембрану;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179512" y="184482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– вариации липида А в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липополисахариде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;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323528" y="2420888"/>
            <a:ext cx="40481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200" b="0" i="0" u="none" strike="noStrike" cap="none" normalizeH="0" baseline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cs typeface="Arial" pitchFamily="34" charset="0"/>
              </a:rPr>
              <a:t>– адгезины и инвазины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564904"/>
            <a:ext cx="3995738" cy="5058147"/>
          </a:xfrm>
          <a:prstGeom prst="rect">
            <a:avLst/>
          </a:prstGeom>
          <a:noFill/>
        </p:spPr>
      </p:pic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323528" y="3212976"/>
            <a:ext cx="3816424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Гипервариабельность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антигена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1" y="4221088"/>
            <a:ext cx="5004048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– множество изменяющихся белков на поверхности;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323528" y="5301208"/>
            <a:ext cx="5567363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– пили, мембранные протеины; – вариации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липополисахаридов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1"/>
          <p:cNvSpPr txBox="1">
            <a:spLocks noChangeArrowheads="1"/>
          </p:cNvSpPr>
          <p:nvPr/>
        </p:nvSpPr>
        <p:spPr bwMode="auto">
          <a:xfrm>
            <a:off x="1475656" y="0"/>
            <a:ext cx="659765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cs typeface="Arial" pitchFamily="34" charset="0"/>
              </a:rPr>
              <a:t>Секреция модуляторов или токсинов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07504" y="476672"/>
            <a:ext cx="449999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– инъекция в клетки хозяина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эффекторных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протеинов; – различные токсины;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– протеазы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836712"/>
            <a:ext cx="4427984" cy="4852764"/>
          </a:xfrm>
          <a:prstGeom prst="rect">
            <a:avLst/>
          </a:prstGeom>
          <a:noFill/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4445522" y="5949280"/>
            <a:ext cx="469847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Инъекция бактерией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иммуномодулятора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</a:p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в клетку хозяина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96752"/>
            <a:ext cx="2556054" cy="4658270"/>
          </a:xfrm>
          <a:prstGeom prst="rect">
            <a:avLst/>
          </a:prstGeom>
          <a:noFill/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619672" y="3789040"/>
            <a:ext cx="2771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«Бактериальный шприц»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0" y="5834390"/>
            <a:ext cx="385192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для прямого введения в клетку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хозяина вирулентных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дисрегулирующих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токсических веществ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1259632" y="3861048"/>
            <a:ext cx="136815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1"/>
          <p:cNvSpPr txBox="1">
            <a:spLocks noChangeArrowheads="1"/>
          </p:cNvSpPr>
          <p:nvPr/>
        </p:nvSpPr>
        <p:spPr bwMode="auto">
          <a:xfrm>
            <a:off x="1085850" y="2035175"/>
            <a:ext cx="6969125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Arial" pitchFamily="34" charset="0"/>
              </a:rPr>
              <a:t>Что способствует формированию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Arial" pitchFamily="34" charset="0"/>
              </a:rPr>
              <a:t>стратегии ускользания </a:t>
            </a: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Arial" pitchFamily="34" charset="0"/>
              </a:rPr>
              <a:t>патогенов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Arial" pitchFamily="34" charset="0"/>
              </a:rPr>
              <a:t> от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Arial" pitchFamily="34" charset="0"/>
              </a:rPr>
              <a:t>иммунных реакций?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1"/>
          <p:cNvSpPr txBox="1">
            <a:spLocks noChangeArrowheads="1"/>
          </p:cNvSpPr>
          <p:nvPr/>
        </p:nvSpPr>
        <p:spPr bwMode="auto">
          <a:xfrm>
            <a:off x="2843808" y="0"/>
            <a:ext cx="3363913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700" b="0" i="0" u="none" strike="noStrike" cap="none" normalizeH="0" baseline="0" smtClean="0">
                <a:ln>
                  <a:noFill/>
                </a:ln>
                <a:solidFill>
                  <a:srgbClr val="00AF50"/>
                </a:solidFill>
                <a:effectLst/>
                <a:latin typeface="Calibri" pitchFamily="34" charset="0"/>
                <a:cs typeface="Arial" pitchFamily="34" charset="0"/>
              </a:rPr>
              <a:t>З миллиарда лет назад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8680"/>
            <a:ext cx="4038600" cy="2733675"/>
          </a:xfrm>
          <a:prstGeom prst="rect">
            <a:avLst/>
          </a:prstGeom>
          <a:noFill/>
        </p:spPr>
      </p:pic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548680"/>
            <a:ext cx="3858260" cy="2733675"/>
          </a:xfrm>
          <a:prstGeom prst="rect">
            <a:avLst/>
          </a:prstGeom>
          <a:noFill/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907704" y="3356992"/>
            <a:ext cx="52920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Тихо!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Амебы-будущие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фагоциты, обедают!!!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1979712" y="4221088"/>
            <a:ext cx="5349875" cy="635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72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400" b="0" i="0" u="none" strike="noStrike" cap="none" normalizeH="0" baseline="0" smtClean="0">
                <a:ln>
                  <a:noFill/>
                </a:ln>
                <a:solidFill>
                  <a:srgbClr val="00AFEF"/>
                </a:solidFill>
                <a:effectLst/>
                <a:latin typeface="Calibri" pitchFamily="34" charset="0"/>
                <a:cs typeface="Arial" pitchFamily="34" charset="0"/>
              </a:rPr>
              <a:t>Коэволюция в системе: хозяин-патоген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0"/>
            <a:ext cx="6362700" cy="3619500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3717032"/>
            <a:ext cx="914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Бактериофаги вносят в бактерии разнообразный генетический материал, из которого вырезаются отдельные гены и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рекомбинируются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в новый комплекс генов отвечающих за патогенные свойства бактерий (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островков патогенности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): –проникновение в организм хозяина -воздействие на систему иммунитета -переход в другого хозяина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Эти островки патогенности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могут передаваться в другие бактерии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что позволяет бактериям выживать в новых условиях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1"/>
          <p:cNvSpPr txBox="1">
            <a:spLocks noChangeArrowheads="1"/>
          </p:cNvSpPr>
          <p:nvPr/>
        </p:nvSpPr>
        <p:spPr bwMode="auto">
          <a:xfrm>
            <a:off x="1835696" y="188640"/>
            <a:ext cx="5727700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0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Arial" pitchFamily="34" charset="0"/>
              </a:rPr>
              <a:t>Польза от воздействия микроорганизмов на хозяина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631825" y="519113"/>
            <a:ext cx="2979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1700" b="0" i="0" u="none" strike="noStrike" cap="none" normalizeH="0" baseline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cs typeface="Arial" pitchFamily="34" charset="0"/>
              </a:rPr>
              <a:t>Непатогенные микроорганизмы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631824" y="830263"/>
            <a:ext cx="5524351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Wingdings" pitchFamily="2" charset="2"/>
                <a:cs typeface="Arial" pitchFamily="34" charset="0"/>
              </a:rPr>
              <a:t>Ø</a:t>
            </a: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cs typeface="Arial" pitchFamily="34" charset="0"/>
              </a:rPr>
              <a:t>Стимуляция</a:t>
            </a:r>
            <a:r>
              <a:rPr kumimoji="0" lang="ru-RU" sz="17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cs typeface="Arial" pitchFamily="34" charset="0"/>
              </a:rPr>
              <a:t> развития иммунной системы у</a:t>
            </a:r>
            <a:r>
              <a:rPr kumimoji="0" lang="ru-RU" sz="1700" b="0" i="0" u="none" strike="noStrike" cap="none" normalizeH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cs typeface="Arial" pitchFamily="34" charset="0"/>
              </a:rPr>
              <a:t> молодняка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196752"/>
            <a:ext cx="8460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Нормальная микрофлора защищает хозяина от патогенных и условно-патогенных микроорганизмов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1844824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Нормальная микрофлора кишечника содействует пищеварению и вырабатывает витамины</a:t>
            </a:r>
          </a:p>
          <a:p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611560" y="2492896"/>
            <a:ext cx="46805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endParaRPr kumimoji="0" lang="ru-RU" sz="1700" b="1" i="0" u="none" strike="noStrike" cap="none" normalizeH="0" baseline="0" dirty="0" smtClean="0">
              <a:ln>
                <a:noFill/>
              </a:ln>
              <a:effectLst/>
              <a:latin typeface="Calibri" pitchFamily="34" charset="0"/>
              <a:cs typeface="Arial" pitchFamily="34" charset="0"/>
            </a:endParaRPr>
          </a:p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1700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cs typeface="Arial" pitchFamily="34" charset="0"/>
              </a:rPr>
              <a:t>Патогенные микроорганизмы</a:t>
            </a:r>
            <a:endParaRPr kumimoji="0" lang="ru-RU" sz="18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3140968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Содействие </a:t>
            </a:r>
            <a:r>
              <a:rPr lang="ru-RU" dirty="0" err="1" smtClean="0"/>
              <a:t>эволюцинному</a:t>
            </a:r>
            <a:r>
              <a:rPr lang="ru-RU" dirty="0" smtClean="0"/>
              <a:t> развитию иммунной системы в филогенезе -повышение специфичности реагирования на </a:t>
            </a:r>
            <a:r>
              <a:rPr lang="ru-RU" dirty="0" err="1" smtClean="0"/>
              <a:t>патогены</a:t>
            </a:r>
            <a:endParaRPr lang="ru-RU" dirty="0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3717032"/>
            <a:ext cx="914400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«Выбраковка» особей с генетическими дефектами в системе иммунитета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Митохондрии</a:t>
            </a: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в клетках </a:t>
            </a: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человека-бывшие</a:t>
            </a: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бактерии</a:t>
            </a:r>
            <a:endParaRPr kumimoji="0" lang="ru-RU" sz="9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Генетические</a:t>
            </a: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рекомбинации </a:t>
            </a: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иммуноглобулиновых</a:t>
            </a: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генов обеспечиваются </a:t>
            </a: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рекомбиназами</a:t>
            </a: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RAG,гены</a:t>
            </a: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которых внесены микробами в филогенезе на уровне челюстных рыб.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0" y="4869160"/>
            <a:ext cx="799738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Возможность</a:t>
            </a: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вынашивания плода связана с внедрением генов, обеспечивающих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супрессивный</a:t>
            </a: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эффект на иммунные реакции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620688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Стало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понятным,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что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патогенные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бактерии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реально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управляют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всеми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иммунными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реакциями,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сути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всей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иммунной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системой,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используя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для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этого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многочисленные,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весьма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хитроумные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способы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часть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из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которых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приведена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выше.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267744" y="2276872"/>
            <a:ext cx="6264696" cy="372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Стратегические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механизмы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патогенных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бактерий: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ускользание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evasion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обход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avoid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);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обрушение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subversion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);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подавление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inhibition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);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инактивация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inactivation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);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блокирование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blockade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);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модуляция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modulation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имитация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imitation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);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Wingdings" pitchFamily="2" charset="2"/>
              </a:rPr>
              <a:t>Ø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активация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activation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F2F9F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),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76672"/>
            <a:ext cx="3761829" cy="594928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131840" y="5229200"/>
            <a:ext cx="3838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Будем оптимистами!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1016</Words>
  <Application>Microsoft Office PowerPoint</Application>
  <PresentationFormat>Экран (4:3)</PresentationFormat>
  <Paragraphs>144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Kislenko</dc:creator>
  <cp:lastModifiedBy>Kislenko</cp:lastModifiedBy>
  <cp:revision>16</cp:revision>
  <dcterms:created xsi:type="dcterms:W3CDTF">2014-05-10T09:05:26Z</dcterms:created>
  <dcterms:modified xsi:type="dcterms:W3CDTF">2014-05-10T11:04:16Z</dcterms:modified>
</cp:coreProperties>
</file>