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73" r:id="rId2"/>
    <p:sldId id="274" r:id="rId3"/>
    <p:sldId id="275" r:id="rId4"/>
    <p:sldId id="276" r:id="rId5"/>
    <p:sldId id="277" r:id="rId6"/>
    <p:sldId id="278" r:id="rId7"/>
    <p:sldId id="279" r:id="rId8"/>
    <p:sldId id="280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321E"/>
    <a:srgbClr val="003366"/>
    <a:srgbClr val="660066"/>
    <a:srgbClr val="003300"/>
    <a:srgbClr val="FF6600"/>
    <a:srgbClr val="336600"/>
    <a:srgbClr val="3333FF"/>
    <a:srgbClr val="FF5050"/>
    <a:srgbClr val="FF0066"/>
    <a:srgbClr val="0048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>
      <p:cViewPr varScale="1">
        <p:scale>
          <a:sx n="73" d="100"/>
          <a:sy n="73" d="100"/>
        </p:scale>
        <p:origin x="-4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356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356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19DF9753-3E8E-4C6F-8AF9-E78E11D3C3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6B5A9-CA0C-46BB-9064-9975243D30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9A94D-5025-4DF4-AE81-87AAE1C72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E781C-6575-4EFD-A10D-9CD6738D5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837B2-9D98-4746-96E9-2C007EB61A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C17B4-675A-4F0F-B240-090B9A856B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FDB0E-966F-4FAC-8657-6B4033E300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D8A56-593F-4391-ACA6-ECA62DB661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DE2AD-DF0D-40B8-9318-14F3842AED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F0F38-CBE3-408B-B0B2-E3A8F964E6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33FFA-B77E-459F-AE25-D4698DAF28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22532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533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22535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536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253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4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4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FD9FDA0-5335-40F5-B1BF-6A3BE698B3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shtepina.com.ua/uploads/posts/2011-09/1316282492_cost_06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interesno.shtepina.com.ua/13263-samaya-dorogaya-eda.html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83568" y="2348880"/>
            <a:ext cx="824440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1.Характеристика микрофлоры мяса, источники обсеменения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2.Изменение микрофлоры в процессе хранения мяса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3.Дефекты продукта микробного происхождения или инфекционные болезни и методы профилактики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4.Условия и сроки хранения мяса в торговой сети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5.Методы консервирования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6.Микробиологические показатели безопасности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57861" y="1268760"/>
            <a:ext cx="4849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«Микробиология мяса животных»</a:t>
            </a:r>
            <a:endParaRPr lang="ru-RU" sz="24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амая дорогая еда">
            <a:hlinkClick r:id="rId2"/>
          </p:cNvPr>
          <p:cNvPicPr/>
          <p:nvPr/>
        </p:nvPicPr>
        <p:blipFill>
          <a:blip r:embed="rId3" cstate="print"/>
          <a:srcRect b="14236"/>
          <a:stretch>
            <a:fillRect/>
          </a:stretch>
        </p:blipFill>
        <p:spPr bwMode="auto">
          <a:xfrm>
            <a:off x="1475656" y="2897560"/>
            <a:ext cx="5976664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107721"/>
            <a:ext cx="9144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Самое дорогое в мире мясо - это говядина.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Причем не простая, а мраморная.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Причем - обязательно из японских коров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Вагиу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В течение столетий этих коров  разводили только в Японии, недалеко от города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Кобе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обращались с ними почтительно  и кормили только самыми лучшими травами, а также ежедневно натирали саке и поили пивом. Долгое время японцы не экспортировали скот для разведения, однако теперь коров 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Вагиу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разводят и в Австралии. Но на стоимости мяса это сказалось исключительно в сторону  повышения: для улучшения качества продукции австралийские фермеры стали давать коровам  красное вино (по 16 долларов за бутылку). 200 граммов филе стоит в Европе более 100 долларов.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Некоторые, особенно нежные кусочки продают и за тысячу долларов.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276872"/>
            <a:ext cx="88924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ru-RU" sz="1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Подробнее: </a:t>
            </a:r>
            <a:r>
              <a:rPr lang="ru-RU" sz="1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  <a:hlinkClick r:id="rId4"/>
              </a:rPr>
              <a:t>http://interesno.shtepina.com.ua/13263-samaya-dorogaya-eda.html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sz="1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Подробнее: </a:t>
            </a:r>
            <a:r>
              <a:rPr lang="ru-RU" sz="1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  <a:hlinkClick r:id="rId4"/>
              </a:rPr>
              <a:t>http://interesno.shtepina.com.ua/13263-samaya-dorogaya-eda.html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eaLnBrk="0" hangingPunct="0"/>
            <a:endParaRPr lang="ru-RU" sz="1400" b="1" dirty="0" smtClean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/>
            <a:endParaRPr lang="ru-RU" sz="1400" b="1" dirty="0" smtClean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/>
            <a:endParaRPr lang="ru-RU" sz="1400" b="1" dirty="0" smtClean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1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Екатерина </a:t>
            </a:r>
            <a:r>
              <a:rPr lang="en-US" sz="1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II</a:t>
            </a:r>
            <a:endParaRPr lang="ru-RU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827584" y="2360894"/>
          <a:ext cx="7776864" cy="3732402"/>
        </p:xfrm>
        <a:graphic>
          <a:graphicData uri="http://schemas.openxmlformats.org/drawingml/2006/table">
            <a:tbl>
              <a:tblPr/>
              <a:tblGrid>
                <a:gridCol w="3888043"/>
                <a:gridCol w="3888821"/>
              </a:tblGrid>
              <a:tr h="8233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Убойный скот</a:t>
                      </a:r>
                      <a:endParaRPr lang="ru-RU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Мясо других животных и диких животных:</a:t>
                      </a:r>
                      <a:endParaRPr lang="ru-RU" sz="20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крупный рогатый скот,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свиньи, мелкий рогатый скот,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лошади,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 буйволы,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 верблюды,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северные олени,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яки.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кроликов,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нутрий,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кабанов,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диких копытных,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медведей,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диких северных оленей, 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зайцев и т.д.</a:t>
                      </a:r>
                      <a:b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99592" y="2348880"/>
          <a:ext cx="7992888" cy="3923449"/>
        </p:xfrm>
        <a:graphic>
          <a:graphicData uri="http://schemas.openxmlformats.org/drawingml/2006/table">
            <a:tbl>
              <a:tblPr/>
              <a:tblGrid>
                <a:gridCol w="2806345"/>
                <a:gridCol w="2040397"/>
                <a:gridCol w="3146146"/>
              </a:tblGrid>
              <a:tr h="49924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Эндогенное обсеменение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Экзогенное обсеменение</a:t>
                      </a:r>
                      <a:endParaRPr lang="ru-RU" sz="2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33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жизни</a:t>
                      </a:r>
                      <a:endParaRPr lang="ru-RU" sz="1600" dirty="0">
                        <a:solidFill>
                          <a:srgbClr val="3366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432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После убоя </a:t>
                      </a:r>
                      <a:endParaRPr lang="ru-RU" sz="1600" dirty="0">
                        <a:solidFill>
                          <a:schemeClr val="tx1">
                            <a:lumMod val="7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1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Больные животные</a:t>
                      </a:r>
                      <a:endParaRPr lang="ru-RU" sz="1600" dirty="0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Утомленные животные</a:t>
                      </a:r>
                      <a:endParaRPr lang="ru-RU" sz="1600" dirty="0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кишечника</a:t>
                      </a:r>
                      <a:endParaRPr lang="ru-RU" sz="1600" dirty="0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разделке туши</a:t>
                      </a:r>
                      <a:endParaRPr lang="ru-RU" sz="1600" dirty="0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5343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стафилококки 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микрококки, БГКП, различные виды гнилостных аэробных бацилл, анаэробные </a:t>
                      </a:r>
                      <a:r>
                        <a:rPr lang="ru-RU" sz="16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клостридии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lang="ru-RU" sz="16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неспоровые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бактерии, дрожжи, молочнокислые палочки, споры </a:t>
                      </a:r>
                      <a:r>
                        <a:rPr lang="ru-RU" sz="16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стрептомицетов</a:t>
                      </a: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плесневелых грибов.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2348880"/>
          <a:ext cx="9143998" cy="4509120"/>
        </p:xfrm>
        <a:graphic>
          <a:graphicData uri="http://schemas.openxmlformats.org/drawingml/2006/table">
            <a:tbl>
              <a:tblPr/>
              <a:tblGrid>
                <a:gridCol w="1115616"/>
                <a:gridCol w="1447301"/>
                <a:gridCol w="1433019"/>
                <a:gridCol w="1418934"/>
                <a:gridCol w="1389378"/>
                <a:gridCol w="944871"/>
                <a:gridCol w="1394879"/>
              </a:tblGrid>
              <a:tr h="1238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Тип порчи</a:t>
                      </a:r>
                      <a:endParaRPr lang="ru-RU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solidFill>
                          <a:srgbClr val="0033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err="1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ослизнение</a:t>
                      </a:r>
                      <a:r>
                        <a:rPr lang="ru-RU" sz="1600" b="1" i="1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 i="1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solidFill>
                          <a:srgbClr val="0033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гниение</a:t>
                      </a: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solidFill>
                          <a:srgbClr val="0033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кислотное</a:t>
                      </a: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брожение</a:t>
                      </a: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solidFill>
                          <a:srgbClr val="0033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пигментация</a:t>
                      </a: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solidFill>
                          <a:srgbClr val="0033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err="1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плес-невение</a:t>
                      </a: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i="1" dirty="0" smtClean="0">
                        <a:solidFill>
                          <a:srgbClr val="0033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свечение</a:t>
                      </a:r>
                      <a:endParaRPr lang="ru-RU" sz="16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06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Микроорганизмы</a:t>
                      </a:r>
                      <a:endParaRPr lang="ru-RU" sz="24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Pseudomonas,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Achromobacter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Lactobacterium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Mycobacterium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Aeromonas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B.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rodigiosum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Pr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vulgaris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Ps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fluorescens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Ps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yocyanea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Bac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subtilis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Bac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meseutericus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Bac.megatherium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Bac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mycoides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Cl.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sporogenes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Cl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putrificus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Cl.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perfringens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Lactobacterium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Mycobacterium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и дрожжи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Ps.fluorescens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Ps. </a:t>
                      </a:r>
                      <a:r>
                        <a:rPr lang="en-US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pyocyaneae</a:t>
                      </a:r>
                      <a:endParaRPr lang="en-US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Ps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syncyanea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en-US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Bact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prodigiosum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сарцины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en-US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l</a:t>
                      </a:r>
                      <a:r>
                        <a:rPr lang="ru-RU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рожжи</a:t>
                      </a: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рода</a:t>
                      </a:r>
                      <a:r>
                        <a:rPr lang="en-US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Rhodotorula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b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Плесневые грибы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флуоресцирующие бактерии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рода 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Pseudomonas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и др.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857" marR="658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87624" y="908720"/>
            <a:ext cx="75608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400" b="1" dirty="0" smtClean="0">
                <a:solidFill>
                  <a:srgbClr val="C00000"/>
                </a:solidFill>
              </a:rPr>
              <a:t>Дефекты мяса микробного происхождения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196752"/>
            <a:ext cx="57519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Сроки хранения охлажденного мяса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55575" y="2420888"/>
          <a:ext cx="8208912" cy="4896857"/>
        </p:xfrm>
        <a:graphic>
          <a:graphicData uri="http://schemas.openxmlformats.org/drawingml/2006/table">
            <a:tbl>
              <a:tblPr/>
              <a:tblGrid>
                <a:gridCol w="2029605"/>
                <a:gridCol w="1654710"/>
                <a:gridCol w="2029605"/>
                <a:gridCol w="2494992"/>
              </a:tblGrid>
              <a:tr h="986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en-US" sz="1800" dirty="0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</a:t>
                      </a:r>
                      <a:r>
                        <a:rPr lang="ru-RU" sz="1800" dirty="0" smtClean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Вид </a:t>
                      </a: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мяса</a:t>
                      </a:r>
                      <a:endParaRPr lang="ru-RU" sz="18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Температура воздуха, °С</a:t>
                      </a:r>
                      <a:endParaRPr lang="ru-RU" sz="18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Относительная влажность воздуха, %</a:t>
                      </a:r>
                      <a:endParaRPr lang="ru-RU" sz="18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800" dirty="0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Срок хранения, включая транспортирование, </a:t>
                      </a:r>
                      <a:r>
                        <a:rPr lang="ru-RU" sz="1800" dirty="0" err="1">
                          <a:solidFill>
                            <a:srgbClr val="0033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сут</a:t>
                      </a:r>
                      <a:endParaRPr lang="ru-RU" sz="1800" dirty="0">
                        <a:solidFill>
                          <a:srgbClr val="0033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7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Говядина</a:t>
                      </a:r>
                      <a:endParaRPr lang="ru-RU" sz="1600" b="1" dirty="0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0...-1,5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10-16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7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Баранина и козлятина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Свинина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0...-2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7-14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Телятина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0...-2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Конина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86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Жеребятина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16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Мясо кроликов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0...2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80-90</a:t>
                      </a:r>
                      <a:endParaRPr lang="ru-RU" sz="1600" b="1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6600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b="1" dirty="0">
                        <a:solidFill>
                          <a:srgbClr val="66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268760"/>
            <a:ext cx="593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Сроки хранения замороженного мяса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2204864"/>
          <a:ext cx="9144001" cy="5748528"/>
        </p:xfrm>
        <a:graphic>
          <a:graphicData uri="http://schemas.openxmlformats.org/drawingml/2006/table">
            <a:tbl>
              <a:tblPr/>
              <a:tblGrid>
                <a:gridCol w="2286701"/>
                <a:gridCol w="2352143"/>
                <a:gridCol w="2219391"/>
                <a:gridCol w="2285766"/>
              </a:tblGrid>
              <a:tr h="738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Вид </a:t>
                      </a:r>
                      <a:r>
                        <a:rPr lang="ru-RU" sz="1600" b="1" dirty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мяса.</a:t>
                      </a:r>
                      <a:endParaRPr lang="ru-RU" sz="1600" b="1" dirty="0">
                        <a:solidFill>
                          <a:srgbClr val="1E321E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Температура </a:t>
                      </a:r>
                      <a:r>
                        <a:rPr lang="ru-RU" sz="1600" b="1" dirty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воздуха, °С</a:t>
                      </a:r>
                      <a:endParaRPr lang="ru-RU" sz="1600" b="1" dirty="0">
                        <a:solidFill>
                          <a:srgbClr val="1E321E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Срок </a:t>
                      </a:r>
                      <a:r>
                        <a:rPr lang="ru-RU" sz="1600" b="1" dirty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хранения мяса в тушах, полутушах и четвертинах, </a:t>
                      </a:r>
                      <a:r>
                        <a:rPr lang="ru-RU" sz="1600" b="1" dirty="0" err="1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</a:t>
                      </a:r>
                      <a:endParaRPr lang="ru-RU" sz="1600" b="1" dirty="0">
                        <a:solidFill>
                          <a:srgbClr val="1E321E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Срок </a:t>
                      </a:r>
                      <a:r>
                        <a:rPr lang="ru-RU" sz="1600" b="1" dirty="0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хранения мяса в блоках, </a:t>
                      </a:r>
                      <a:r>
                        <a:rPr lang="ru-RU" sz="1600" b="1" dirty="0" err="1">
                          <a:solidFill>
                            <a:srgbClr val="1E321E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</a:t>
                      </a:r>
                      <a:endParaRPr lang="ru-RU" sz="1600" b="1" dirty="0">
                        <a:solidFill>
                          <a:srgbClr val="1E321E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05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Говядина, оленина</a:t>
                      </a:r>
                      <a:endParaRPr lang="ru-RU" sz="1400" b="1" dirty="0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-12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-15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-18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-25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5-8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6-9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8-12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8-12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13-18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803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Свинина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-12</a:t>
                      </a:r>
                      <a:b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-18</a:t>
                      </a:r>
                      <a:b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</a:t>
                      </a:r>
                      <a:b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-25</a:t>
                      </a:r>
                      <a:endParaRPr lang="ru-RU" sz="1400" b="1" dirty="0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2-3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4-6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3-6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8-12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803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Баранина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-12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-18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-25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b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003366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 b="1">
                        <a:solidFill>
                          <a:srgbClr val="0033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664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Конина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-12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-18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-20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-25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b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b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b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4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2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Мясо кролика</a:t>
                      </a:r>
                      <a:endParaRPr lang="ru-RU" sz="14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-12</a:t>
                      </a:r>
                      <a:b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-18</a:t>
                      </a:r>
                      <a:endParaRPr lang="ru-RU" sz="1400" b="1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b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692696"/>
          <a:ext cx="8388425" cy="6245375"/>
        </p:xfrm>
        <a:graphic>
          <a:graphicData uri="http://schemas.openxmlformats.org/drawingml/2006/table">
            <a:tbl>
              <a:tblPr/>
              <a:tblGrid>
                <a:gridCol w="2875065"/>
                <a:gridCol w="1567192"/>
                <a:gridCol w="1973084"/>
                <a:gridCol w="1973084"/>
              </a:tblGrid>
              <a:tr h="68339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Группа продуктов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КМАФАнМ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, КОЕ/г, </a:t>
                      </a:r>
                      <a:endParaRPr lang="ru-RU" sz="12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не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более*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Масса продукта, г, в которой не допускаются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61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БГКП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200" b="1" dirty="0" err="1">
                          <a:latin typeface="Times New Roman"/>
                          <a:ea typeface="Times New Roman"/>
                          <a:cs typeface="Times New Roman"/>
                        </a:rPr>
                        <a:t>коли-формы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Патогенные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микроорганизмы, в т.ч. сальмонеллы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1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1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Мясо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свежее (все виды убойных животных):</a:t>
                      </a:r>
                      <a:b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мясо парное в отрубах (полутуши, четвертины)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4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4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4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6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мясо охлажденное и переохлажденное в отрубах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1×10</a:t>
                      </a:r>
                      <a:r>
                        <a:rPr lang="ru-RU" sz="1400" b="1" baseline="300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0,1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16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Мясо замороженное (все виды убойных животных):</a:t>
                      </a:r>
                      <a:b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мясо в отрубах (полутуши, четвертины)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1×10</a:t>
                      </a:r>
                      <a:r>
                        <a:rPr lang="ru-RU" sz="1400" b="1" baseline="300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0.01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33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блоки из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жилованного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мяса (говядина, свинина, баранина)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5×10</a:t>
                      </a:r>
                      <a:r>
                        <a:rPr lang="ru-RU" sz="1400" b="1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0,001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33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мясная масса после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дообвалки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костей убойных животных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5×10</a:t>
                      </a:r>
                      <a:r>
                        <a:rPr lang="ru-RU" sz="1400" b="1" baseline="30000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0,0001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6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телятина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, свинина кусками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5×10</a:t>
                      </a:r>
                      <a:r>
                        <a:rPr lang="ru-RU" sz="1400" b="1" baseline="300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0,001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7056" y="116632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Микробиологические показатели безопасности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мяса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660</TotalTime>
  <Words>487</Words>
  <Application>Microsoft Office PowerPoint</Application>
  <PresentationFormat>Экран (4:3)</PresentationFormat>
  <Paragraphs>177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Капсулы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Домашний компьютер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эффективной команды</dc:title>
  <dc:creator>Коваленко Антонина Владимировна</dc:creator>
  <cp:lastModifiedBy>Kislenko</cp:lastModifiedBy>
  <cp:revision>180</cp:revision>
  <dcterms:created xsi:type="dcterms:W3CDTF">2009-12-04T17:38:58Z</dcterms:created>
  <dcterms:modified xsi:type="dcterms:W3CDTF">2013-02-20T04:40:27Z</dcterms:modified>
</cp:coreProperties>
</file>