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</p:sldMasterIdLst>
  <p:notesMasterIdLst>
    <p:notesMasterId r:id="rId26"/>
  </p:notesMasterIdLst>
  <p:handoutMasterIdLst>
    <p:handoutMasterId r:id="rId27"/>
  </p:handoutMasterIdLst>
  <p:sldIdLst>
    <p:sldId id="292" r:id="rId2"/>
    <p:sldId id="268" r:id="rId3"/>
    <p:sldId id="267" r:id="rId4"/>
    <p:sldId id="269" r:id="rId5"/>
    <p:sldId id="270" r:id="rId6"/>
    <p:sldId id="289" r:id="rId7"/>
    <p:sldId id="272" r:id="rId8"/>
    <p:sldId id="271" r:id="rId9"/>
    <p:sldId id="280" r:id="rId10"/>
    <p:sldId id="281" r:id="rId11"/>
    <p:sldId id="291" r:id="rId12"/>
    <p:sldId id="273" r:id="rId13"/>
    <p:sldId id="274" r:id="rId14"/>
    <p:sldId id="275" r:id="rId15"/>
    <p:sldId id="276" r:id="rId16"/>
    <p:sldId id="279" r:id="rId17"/>
    <p:sldId id="277" r:id="rId18"/>
    <p:sldId id="285" r:id="rId19"/>
    <p:sldId id="286" r:id="rId20"/>
    <p:sldId id="283" r:id="rId21"/>
    <p:sldId id="284" r:id="rId22"/>
    <p:sldId id="282" r:id="rId23"/>
    <p:sldId id="287" r:id="rId24"/>
    <p:sldId id="260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FF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242" autoAdjust="0"/>
    <p:restoredTop sz="91995" autoAdjust="0"/>
  </p:normalViewPr>
  <p:slideViewPr>
    <p:cSldViewPr>
      <p:cViewPr varScale="1">
        <p:scale>
          <a:sx n="80" d="100"/>
          <a:sy n="80" d="100"/>
        </p:scale>
        <p:origin x="-201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218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218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6216C22A-E124-466D-AF6C-F7AB33E4F3E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198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446C7289-6E34-4A9A-AC76-F23AE68FD89D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A3C02C-D517-418B-9576-7DCF9F951CD3}" type="slidenum">
              <a:rPr lang="ru-RU"/>
              <a:pPr/>
              <a:t>3</a:t>
            </a:fld>
            <a:endParaRPr lang="ru-RU"/>
          </a:p>
        </p:txBody>
      </p:sp>
      <p:sp>
        <p:nvSpPr>
          <p:cNvPr id="1208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1843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3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3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843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843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844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844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443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8444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8445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924A4E6-F7E8-4BB5-8AD7-422B103166A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856594-C20F-40C5-9ED5-D6D9161698B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3525B-A3AC-4E00-BD60-18A588CCCAB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7E3321-D15E-4B02-9FEB-04AE69DB4F4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24882-B9F4-4C47-B0DA-3F09C79128E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3A7E8-479D-4D95-9837-BB2D3967001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6ED77-31B6-41ED-91C2-481B97AD826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A128F-9B06-4606-A0C8-536E44792E9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018E85-F7AF-4AD8-832C-B61481C6C67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6EA12B-C4EE-4045-A34A-75888C9EF94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D3A3C-D188-4827-9EAF-1D1D04E7DA2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7E582661-643E-4CE3-AC4D-05FE95590D9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38200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EB1F30AD-72F5-4092-9ECC-4AFBF7DF0FB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838200" y="1905000"/>
            <a:ext cx="8007350" cy="41910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6DA937C1-9C31-4F2F-A9FC-64D752A53F4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1AEE9226-1E05-44EC-9AA4-AD278CAB246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8007350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38200" y="4076700"/>
            <a:ext cx="8007350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76EA9FA0-AE72-422B-A0F9-1398302AE46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A0A5F6E6-1166-4620-A4DA-42F0572CEA6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38200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838200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1C999CE0-D74A-47C3-B9F1-653C1713A7A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7411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2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3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4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7415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7416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7417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7418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741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742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742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A56315D-E878-44B9-AE77-AF132ACA42C2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7422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7423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  <p:sldLayoutId id="2147483667" r:id="rId13"/>
    <p:sldLayoutId id="2147483668" r:id="rId14"/>
    <p:sldLayoutId id="2147483669" r:id="rId15"/>
    <p:sldLayoutId id="2147483670" r:id="rId16"/>
    <p:sldLayoutId id="2147483671" r:id="rId17"/>
    <p:sldLayoutId id="2147483672" r:id="rId18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ashkirmed.com/images/infa/mbort_2.jpg" TargetMode="External"/><Relationship Id="rId3" Type="http://schemas.openxmlformats.org/officeDocument/2006/relationships/image" Target="http://www.tns-counter.ru/V13a****yandex_ru/ru/CP1251/tmsec=yandex_images/0" TargetMode="Externa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dikiimed.ru/netcat_files/Image/foto-17.jpg" TargetMode="Externa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0" Type="http://schemas.openxmlformats.org/officeDocument/2006/relationships/hyperlink" Target="http://www.putevoditel.nakurorte.ru/uploads/posts/1168794966_med_b.jpg" TargetMode="External"/><Relationship Id="rId4" Type="http://schemas.openxmlformats.org/officeDocument/2006/relationships/hyperlink" Target="http://gasur.narod.ru/comarch/municip/2007/bodi2/images/8.jpg" TargetMode="External"/><Relationship Id="rId9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hyperlink" Target="http://miksiuk.narod.ru/img_1023.jpg" TargetMode="External"/><Relationship Id="rId7" Type="http://schemas.openxmlformats.org/officeDocument/2006/relationships/hyperlink" Target="http://www.kommersant.ru/Images/Money/2004/040/2004-040-038-03.jpg" TargetMode="External"/><Relationship Id="rId12" Type="http://schemas.openxmlformats.org/officeDocument/2006/relationships/image" Target="../media/image10.jpeg"/><Relationship Id="rId2" Type="http://schemas.openxmlformats.org/officeDocument/2006/relationships/image" Target="http://www.tns-counter.ru/V13a****yandex_ru/ru/CP1251/tmsec=yandex_images/0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11" Type="http://schemas.openxmlformats.org/officeDocument/2006/relationships/hyperlink" Target="http://img-fotki.yandex.ru/get/13/lutchezar-yasenev.49/0_9c9f_6eeecb8c_XL" TargetMode="External"/><Relationship Id="rId5" Type="http://schemas.openxmlformats.org/officeDocument/2006/relationships/hyperlink" Target="http://n.foto.radikal.ru/0706/91/7c7f81f0f6eat.jpg" TargetMode="External"/><Relationship Id="rId10" Type="http://schemas.openxmlformats.org/officeDocument/2006/relationships/image" Target="../media/image9.jpeg"/><Relationship Id="rId4" Type="http://schemas.openxmlformats.org/officeDocument/2006/relationships/image" Target="../media/image6.jpeg"/><Relationship Id="rId9" Type="http://schemas.openxmlformats.org/officeDocument/2006/relationships/hyperlink" Target="http://beekeeping.com.ua/images/art_bee_pl/kolody1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6_%D0%BE%D0%BA%D1%82%D1%8F%D0%B1%D1%80%D1%8F" TargetMode="External"/><Relationship Id="rId3" Type="http://schemas.openxmlformats.org/officeDocument/2006/relationships/hyperlink" Target="http://upload.wikimedia.org/wikipedia/commons/1/1a/Lorenzo_Langstroth.jpg" TargetMode="External"/><Relationship Id="rId7" Type="http://schemas.openxmlformats.org/officeDocument/2006/relationships/hyperlink" Target="http://ru.wikipedia.org/wiki/%D0%A4%D0%B8%D0%BB%D0%B0%D0%B4%D0%B5%D0%BB%D1%8C%D1%84%D0%B8%D1%8F" TargetMode="External"/><Relationship Id="rId2" Type="http://schemas.openxmlformats.org/officeDocument/2006/relationships/image" Target="http://www.tns-counter.ru/V13a****yandex_ru/ru/CP1251/tmsec=yandex_images/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1810" TargetMode="External"/><Relationship Id="rId11" Type="http://schemas.openxmlformats.org/officeDocument/2006/relationships/image" Target="../media/image12.jpeg"/><Relationship Id="rId5" Type="http://schemas.openxmlformats.org/officeDocument/2006/relationships/hyperlink" Target="http://ru.wikipedia.org/wiki/25_%D0%B4%D0%B5%D0%BA%D0%B0%D0%B1%D1%80%D1%8F" TargetMode="External"/><Relationship Id="rId10" Type="http://schemas.openxmlformats.org/officeDocument/2006/relationships/hyperlink" Target="http://ru.wikipedia.org/wiki/%D0%94%D0%B5%D0%B9%D1%82%D0%BE%D0%BD" TargetMode="External"/><Relationship Id="rId4" Type="http://schemas.openxmlformats.org/officeDocument/2006/relationships/image" Target="../media/image11.jpeg"/><Relationship Id="rId9" Type="http://schemas.openxmlformats.org/officeDocument/2006/relationships/hyperlink" Target="http://ru.wikipedia.org/wiki/1895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hyperlink" Target="http://www.bee-med.info/images/kartinki/94.jpg" TargetMode="Externa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http://www.tns-counter.ru/V13a****yandex_ru/ru/CP1251/tmsec=yandex_images/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edoviy.ru/image/book/glav_istor/4.gif" TargetMode="External"/><Relationship Id="rId11" Type="http://schemas.openxmlformats.org/officeDocument/2006/relationships/image" Target="../media/image19.jpe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jpe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hyperlink" Target="http://images.google.ru/imgres?imgurl=http://www.euro-honey.ru/images3/medogon.jpg&amp;imgrefurl=http://www.euro-honey.ru/modules.php%3Fname%3DPages%26pa%3Dshowpage%26pid%3D57&amp;usg=__LIpi-MbrN8bWvUxTp7Q9DV1mZQQ=&amp;h=238&amp;w=166&amp;sz=11&amp;hl=ru&amp;start=17&amp;tbnid=VA2AfGvyHO-ibM:&amp;tbnh=109&amp;tbnw=76&amp;prev=/images%3Fq%3D%25D0%2598.%25D0%259C%25D0%25B5%25D1%2580%25D0%25B8%25D0%25BD%25D0%25B3%26hl%3Dru%26newwindow%3D1" TargetMode="Externa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http://www.tns-counter.ru/V13a****yandex_ru/ru/CP1251/tmsec=yandex_images/0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AA022-C590-4E89-9491-A1E73116CE2F}" type="slidenum">
              <a:rPr lang="ru-RU"/>
              <a:pPr/>
              <a:t>1</a:t>
            </a:fld>
            <a:endParaRPr lang="ru-RU"/>
          </a:p>
        </p:txBody>
      </p:sp>
      <p:sp>
        <p:nvSpPr>
          <p:cNvPr id="1105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тема УХОД ЗА ПЧЕЛАМИ</a:t>
            </a:r>
          </a:p>
        </p:txBody>
      </p:sp>
      <p:sp>
        <p:nvSpPr>
          <p:cNvPr id="1105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125538"/>
            <a:ext cx="9144000" cy="5732462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sz="2400"/>
          </a:p>
          <a:p>
            <a:pPr>
              <a:lnSpc>
                <a:spcPct val="80000"/>
              </a:lnSpc>
            </a:pPr>
            <a:r>
              <a:rPr lang="ru-RU" sz="2400"/>
              <a:t>1. История технологии содержания пчел. Открытия и изобретения, определившие развитие технологии пчеловождения.</a:t>
            </a:r>
          </a:p>
          <a:p>
            <a:pPr>
              <a:lnSpc>
                <a:spcPct val="80000"/>
              </a:lnSpc>
            </a:pPr>
            <a:r>
              <a:rPr lang="ru-RU" sz="2400"/>
              <a:t>2. Особенности Кемеровской технологии содержания пчел.</a:t>
            </a:r>
          </a:p>
          <a:p>
            <a:pPr>
              <a:lnSpc>
                <a:spcPct val="80000"/>
              </a:lnSpc>
            </a:pPr>
            <a:r>
              <a:rPr lang="ru-RU" sz="2400"/>
              <a:t>3. Организация пасеки и точка.</a:t>
            </a:r>
          </a:p>
          <a:p>
            <a:pPr>
              <a:lnSpc>
                <a:spcPct val="80000"/>
              </a:lnSpc>
            </a:pPr>
            <a:r>
              <a:rPr lang="ru-RU" sz="2400"/>
              <a:t>4. Работы на пасеке зимой.</a:t>
            </a:r>
          </a:p>
          <a:p>
            <a:pPr>
              <a:lnSpc>
                <a:spcPct val="80000"/>
              </a:lnSpc>
            </a:pPr>
            <a:r>
              <a:rPr lang="ru-RU" sz="2400"/>
              <a:t>5. Выставка пчел из зимовника.</a:t>
            </a:r>
          </a:p>
          <a:p>
            <a:pPr>
              <a:lnSpc>
                <a:spcPct val="80000"/>
              </a:lnSpc>
            </a:pPr>
            <a:r>
              <a:rPr lang="ru-RU" sz="2400"/>
              <a:t>6. Правила осмотра пчелиных семей.</a:t>
            </a:r>
          </a:p>
          <a:p>
            <a:pPr>
              <a:lnSpc>
                <a:spcPct val="80000"/>
              </a:lnSpc>
            </a:pPr>
            <a:r>
              <a:rPr lang="ru-RU" sz="2400"/>
              <a:t>7. Работы на пасеке весной.</a:t>
            </a:r>
          </a:p>
          <a:p>
            <a:pPr>
              <a:lnSpc>
                <a:spcPct val="80000"/>
              </a:lnSpc>
            </a:pPr>
            <a:r>
              <a:rPr lang="ru-RU" sz="2400"/>
              <a:t>8. Размножение пчелиных семей (роение).</a:t>
            </a:r>
          </a:p>
          <a:p>
            <a:pPr>
              <a:lnSpc>
                <a:spcPct val="80000"/>
              </a:lnSpc>
            </a:pPr>
            <a:r>
              <a:rPr lang="ru-RU" sz="2400"/>
              <a:t>9. Искусственное размножение пчелиных семей.</a:t>
            </a:r>
          </a:p>
          <a:p>
            <a:pPr>
              <a:lnSpc>
                <a:spcPct val="80000"/>
              </a:lnSpc>
            </a:pPr>
            <a:r>
              <a:rPr lang="ru-RU" sz="2400"/>
              <a:t>10. Особенности медосборных условий в Новосибирской области.</a:t>
            </a:r>
          </a:p>
          <a:p>
            <a:pPr>
              <a:lnSpc>
                <a:spcPct val="80000"/>
              </a:lnSpc>
            </a:pPr>
            <a:r>
              <a:rPr lang="ru-RU" sz="2400"/>
              <a:t>11. Подготовка к зимовке и зимовка пчел.</a:t>
            </a:r>
          </a:p>
          <a:p>
            <a:pPr>
              <a:lnSpc>
                <a:spcPct val="80000"/>
              </a:lnSpc>
            </a:pPr>
            <a:r>
              <a:rPr lang="ru-RU" sz="2400"/>
              <a:t>12. Организационная работа зооинженера в пчеловодстве.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4579-450E-47A8-B80F-2F3365406130}" type="slidenum">
              <a:rPr lang="ru-RU"/>
              <a:pPr/>
              <a:t>2</a:t>
            </a:fld>
            <a:endParaRPr lang="ru-RU"/>
          </a:p>
        </p:txBody>
      </p:sp>
      <p:sp>
        <p:nvSpPr>
          <p:cNvPr id="460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История пчеловодства – </a:t>
            </a:r>
            <a:r>
              <a:rPr lang="ru-RU" sz="2800"/>
              <a:t>история совершенствования улья</a:t>
            </a:r>
          </a:p>
        </p:txBody>
      </p:sp>
      <p:sp>
        <p:nvSpPr>
          <p:cNvPr id="46083" name="Rectangle 3"/>
          <p:cNvSpPr>
            <a:spLocks noGrp="1" noRot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sz="3600"/>
              <a:t>Бортничество</a:t>
            </a:r>
          </a:p>
          <a:p>
            <a:r>
              <a:rPr lang="ru-RU" sz="3600"/>
              <a:t>Колодное пчеловодство</a:t>
            </a:r>
          </a:p>
          <a:p>
            <a:r>
              <a:rPr lang="ru-RU" sz="3600"/>
              <a:t>Современное пчеловодство (разборные ульи)</a:t>
            </a:r>
          </a:p>
        </p:txBody>
      </p:sp>
      <p:pic>
        <p:nvPicPr>
          <p:cNvPr id="46085" name="Picture 5" descr="пчела с обножкой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 rot="311666">
            <a:off x="4787900" y="2060575"/>
            <a:ext cx="3992563" cy="3121025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E163A-FEF7-4B03-A8E3-5FD1F5D2AC24}" type="slidenum">
              <a:rPr lang="ru-RU"/>
              <a:pPr/>
              <a:t>3</a:t>
            </a:fld>
            <a:endParaRPr lang="ru-RU"/>
          </a:p>
        </p:txBody>
      </p:sp>
      <p:sp>
        <p:nvSpPr>
          <p:cNvPr id="450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БОРТНИЧЕСТВО </a:t>
            </a:r>
            <a:r>
              <a:rPr lang="ru-RU" sz="2000"/>
              <a:t>Медопродуктивность: около 0,5 пудов с каждой борти и достигала 2 – 3 пудов (32 – 48 кг)</a:t>
            </a:r>
          </a:p>
        </p:txBody>
      </p:sp>
      <p:sp>
        <p:nvSpPr>
          <p:cNvPr id="45059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07950" y="1628775"/>
            <a:ext cx="4248150" cy="5229225"/>
          </a:xfrm>
          <a:ln>
            <a:solidFill>
              <a:schemeClr val="folHlink"/>
            </a:solidFill>
          </a:ln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В своем развитии бортничество прошло 3 этапа: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/>
              <a:t>1.Охрана и уход за дикими пчелами</a:t>
            </a:r>
            <a:r>
              <a:rPr lang="ru-RU" sz="2000"/>
              <a:t>, </a:t>
            </a:r>
            <a:r>
              <a:rPr lang="ru-RU" sz="1800"/>
              <a:t>которые сами селились в естественных дуплах деревьев. Вокруг  срубались (или посекались) ветки соседних деревьев и место называлось </a:t>
            </a:r>
            <a:r>
              <a:rPr lang="ru-RU" sz="2400" b="1">
                <a:solidFill>
                  <a:srgbClr val="FFFF66"/>
                </a:solidFill>
              </a:rPr>
              <a:t>пасекой</a:t>
            </a:r>
            <a:r>
              <a:rPr lang="ru-RU" sz="2400" b="1"/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 </a:t>
            </a:r>
            <a:r>
              <a:rPr lang="ru-RU" sz="2400"/>
              <a:t>2.Содержание осажденных человеком роев в заранее подготовленных естественных дуплах.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/>
              <a:t>3.Разведение и содержание пчел в специально выдолбленных дуплах – бортях.</a:t>
            </a:r>
          </a:p>
        </p:txBody>
      </p:sp>
      <p:sp>
        <p:nvSpPr>
          <p:cNvPr id="45062" name="Rectangle 6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4284663" y="1628775"/>
            <a:ext cx="4560887" cy="5229225"/>
          </a:xfrm>
        </p:spPr>
        <p:txBody>
          <a:bodyPr/>
          <a:lstStyle/>
          <a:p>
            <a:endParaRPr lang="ru-RU"/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950913" y="1865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45064" name="Picture 8" descr="Картинка 79 из 144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84888" y="1341438"/>
            <a:ext cx="2867025" cy="3810000"/>
          </a:xfrm>
          <a:prstGeom prst="rect">
            <a:avLst/>
          </a:prstGeom>
          <a:noFill/>
        </p:spPr>
      </p:pic>
      <p:pic>
        <p:nvPicPr>
          <p:cNvPr id="45066" name="Picture 10" descr="Картинка 69 из 144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56100" y="1700213"/>
            <a:ext cx="1619250" cy="1981200"/>
          </a:xfrm>
          <a:prstGeom prst="rect">
            <a:avLst/>
          </a:prstGeom>
          <a:noFill/>
        </p:spPr>
      </p:pic>
      <p:pic>
        <p:nvPicPr>
          <p:cNvPr id="45068" name="Picture 12" descr="Картинка 108 из 144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626350" y="4076700"/>
            <a:ext cx="1641475" cy="2781300"/>
          </a:xfrm>
          <a:prstGeom prst="rect">
            <a:avLst/>
          </a:prstGeom>
          <a:noFill/>
        </p:spPr>
      </p:pic>
      <p:pic>
        <p:nvPicPr>
          <p:cNvPr id="45070" name="Picture 14" descr="Картинка 144 из 144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500563" y="4486275"/>
            <a:ext cx="2171700" cy="2371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338FD-5076-4954-97A7-B58344B65C41}" type="slidenum">
              <a:rPr lang="ru-RU"/>
              <a:pPr/>
              <a:t>4</a:t>
            </a:fld>
            <a:endParaRPr lang="ru-RU"/>
          </a:p>
        </p:txBody>
      </p:sp>
      <p:sp>
        <p:nvSpPr>
          <p:cNvPr id="522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244475"/>
            <a:ext cx="8842375" cy="447675"/>
          </a:xfrm>
        </p:spPr>
        <p:txBody>
          <a:bodyPr/>
          <a:lstStyle/>
          <a:p>
            <a:r>
              <a:rPr lang="ru-RU" sz="4000"/>
              <a:t>Колодное пчеловодство</a:t>
            </a:r>
          </a:p>
        </p:txBody>
      </p:sp>
      <p:sp>
        <p:nvSpPr>
          <p:cNvPr id="52227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07950" y="692150"/>
            <a:ext cx="3671888" cy="616585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3600"/>
              <a:t>Колода (</a:t>
            </a:r>
            <a:r>
              <a:rPr lang="ru-RU" sz="2000"/>
              <a:t>пеньки, чурбаки, колодези, и др.)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– русский улей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 Конструктивное отличие заключалось в наличии верхней крышки, закрывающей плотно верхнее отверстие колоды.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Высота колоды  1 – 1,6 м.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Внутри древесного ствола выдалбливали несквозное дупло, сбоку помещалась узкая должея, которая закрывалась деревянной втулкой с летками.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Стенки, верх и низ колоды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 10 – 15 см </a:t>
            </a:r>
          </a:p>
        </p:txBody>
      </p:sp>
      <p:sp>
        <p:nvSpPr>
          <p:cNvPr id="52228" name="Rectangle 4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3635375" y="1125538"/>
            <a:ext cx="5508625" cy="5732462"/>
          </a:xfrm>
        </p:spPr>
        <p:txBody>
          <a:bodyPr/>
          <a:lstStyle/>
          <a:p>
            <a:endParaRPr lang="ru-RU"/>
          </a:p>
        </p:txBody>
      </p:sp>
      <p:pic>
        <p:nvPicPr>
          <p:cNvPr id="52234" name="Picture 10" descr="Картинка 9 из 58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3938" y="981075"/>
            <a:ext cx="2879725" cy="2160588"/>
          </a:xfrm>
          <a:prstGeom prst="rect">
            <a:avLst/>
          </a:prstGeom>
          <a:noFill/>
        </p:spPr>
      </p:pic>
      <p:pic>
        <p:nvPicPr>
          <p:cNvPr id="52236" name="Picture 12" descr="Картинка 53 из 58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00788" y="476250"/>
            <a:ext cx="2651125" cy="2519363"/>
          </a:xfrm>
          <a:prstGeom prst="rect">
            <a:avLst/>
          </a:prstGeom>
          <a:noFill/>
        </p:spPr>
      </p:pic>
      <p:pic>
        <p:nvPicPr>
          <p:cNvPr id="52238" name="Picture 14" descr="Картинка 56 из 58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48038" y="2741613"/>
            <a:ext cx="3960812" cy="2749550"/>
          </a:xfrm>
          <a:prstGeom prst="rect">
            <a:avLst/>
          </a:prstGeom>
          <a:noFill/>
        </p:spPr>
      </p:pic>
      <p:pic>
        <p:nvPicPr>
          <p:cNvPr id="52240" name="Picture 16" descr="Картинка 40 из 58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03800" y="4697413"/>
            <a:ext cx="3478213" cy="2424112"/>
          </a:xfrm>
          <a:prstGeom prst="rect">
            <a:avLst/>
          </a:prstGeom>
          <a:noFill/>
        </p:spPr>
      </p:pic>
      <p:pic>
        <p:nvPicPr>
          <p:cNvPr id="52241" name="Picture 17" descr="Картинка 4 из 58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829425" y="2781300"/>
            <a:ext cx="2314575" cy="4319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E715-32F2-4BD8-9ADB-8A88798FA19F}" type="slidenum">
              <a:rPr lang="ru-RU"/>
              <a:pPr/>
              <a:t>5</a:t>
            </a:fld>
            <a:endParaRPr lang="ru-RU"/>
          </a:p>
        </p:txBody>
      </p:sp>
      <p:sp>
        <p:nvSpPr>
          <p:cNvPr id="532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РАЗБОРНЫЕ УЛЬИ</a:t>
            </a:r>
          </a:p>
        </p:txBody>
      </p:sp>
      <p:sp>
        <p:nvSpPr>
          <p:cNvPr id="532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412875"/>
            <a:ext cx="6011863" cy="54451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800">
              <a:solidFill>
                <a:schemeClr val="folHlink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3600">
                <a:solidFill>
                  <a:schemeClr val="folHlink"/>
                </a:solidFill>
              </a:rPr>
              <a:t>1814</a:t>
            </a:r>
            <a:r>
              <a:rPr lang="ru-RU" sz="2800">
                <a:solidFill>
                  <a:schemeClr val="folHlink"/>
                </a:solidFill>
              </a:rPr>
              <a:t>г. </a:t>
            </a:r>
            <a:r>
              <a:rPr lang="ru-RU" sz="2800" b="1" i="1">
                <a:solidFill>
                  <a:schemeClr val="folHlink"/>
                </a:solidFill>
              </a:rPr>
              <a:t>Петр Иванович Прокопович</a:t>
            </a:r>
            <a:r>
              <a:rPr lang="ru-RU" sz="2800">
                <a:solidFill>
                  <a:schemeClr val="folHlink"/>
                </a:solidFill>
              </a:rPr>
              <a:t> – </a:t>
            </a:r>
            <a:r>
              <a:rPr lang="ru-RU" sz="2400">
                <a:solidFill>
                  <a:schemeClr val="folHlink"/>
                </a:solidFill>
              </a:rPr>
              <a:t>в России первым сконструировал разборный улей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3600">
                <a:solidFill>
                  <a:schemeClr val="folHlink"/>
                </a:solidFill>
              </a:rPr>
              <a:t>1851</a:t>
            </a:r>
            <a:r>
              <a:rPr lang="ru-RU" sz="2800">
                <a:solidFill>
                  <a:schemeClr val="folHlink"/>
                </a:solidFill>
              </a:rPr>
              <a:t>г. </a:t>
            </a:r>
            <a:r>
              <a:rPr lang="ru-RU" sz="2400">
                <a:solidFill>
                  <a:schemeClr val="folHlink"/>
                </a:solidFill>
              </a:rPr>
              <a:t>американец</a:t>
            </a:r>
            <a:r>
              <a:rPr lang="ru-RU" sz="2800">
                <a:solidFill>
                  <a:schemeClr val="folHlink"/>
                </a:solidFill>
              </a:rPr>
              <a:t> </a:t>
            </a:r>
            <a:r>
              <a:rPr lang="ru-RU" sz="2800" b="1" i="1">
                <a:solidFill>
                  <a:schemeClr val="folHlink"/>
                </a:solidFill>
              </a:rPr>
              <a:t>Лоренц (Лоренцо) Лорен Лангстрот</a:t>
            </a:r>
            <a:r>
              <a:rPr lang="ru-RU" sz="2800">
                <a:solidFill>
                  <a:schemeClr val="folHlink"/>
                </a:solidFill>
              </a:rPr>
              <a:t> - </a:t>
            </a:r>
            <a:r>
              <a:rPr lang="ru-RU" sz="2000"/>
              <a:t>(</a:t>
            </a:r>
            <a:r>
              <a:rPr lang="ru-RU" sz="2000" i="1"/>
              <a:t>Lorenzo Lorraine Langstroth</a:t>
            </a:r>
            <a:r>
              <a:rPr lang="ru-RU" sz="2000"/>
              <a:t>;) </a:t>
            </a:r>
            <a:r>
              <a:rPr lang="ru-RU" sz="2400">
                <a:solidFill>
                  <a:schemeClr val="folHlink"/>
                </a:solidFill>
              </a:rPr>
              <a:t>предложил свою модификацию рамочного разборного улья с учетом «свободного пчелиного пространства» - пространства (от 4,8 до 9,5 мм) в гнезде, которое пчелы не застраивают сотами и не заделывают прополисом</a:t>
            </a:r>
          </a:p>
        </p:txBody>
      </p:sp>
      <p:pic>
        <p:nvPicPr>
          <p:cNvPr id="53257" name="Picture 9" descr="Файл:Lorenzo Langstroth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08763" y="3429000"/>
            <a:ext cx="2141537" cy="2879725"/>
          </a:xfrm>
          <a:prstGeom prst="rect">
            <a:avLst/>
          </a:prstGeom>
          <a:noFill/>
        </p:spPr>
      </p:pic>
      <p:sp>
        <p:nvSpPr>
          <p:cNvPr id="53258" name="Rectangle 10"/>
          <p:cNvSpPr>
            <a:spLocks noChangeArrowheads="1"/>
          </p:cNvSpPr>
          <p:nvPr/>
        </p:nvSpPr>
        <p:spPr bwMode="auto">
          <a:xfrm>
            <a:off x="6084888" y="5805488"/>
            <a:ext cx="3059112" cy="5905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600" u="sng">
                <a:effectLst>
                  <a:outerShdw blurRad="38100" dist="38100" dir="2700000" algn="tl">
                    <a:srgbClr val="000000"/>
                  </a:outerShdw>
                </a:effectLst>
                <a:hlinkClick r:id="rId5" tooltip="25 декабря"/>
              </a:rPr>
              <a:t>25.12.</a:t>
            </a:r>
            <a:r>
              <a:rPr lang="ru-RU" sz="1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1600" u="sng">
                <a:effectLst>
                  <a:outerShdw blurRad="38100" dist="38100" dir="2700000" algn="tl">
                    <a:srgbClr val="000000"/>
                  </a:outerShdw>
                </a:effectLst>
                <a:hlinkClick r:id="rId6" tooltip="1810"/>
              </a:rPr>
              <a:t>1810</a:t>
            </a:r>
            <a:r>
              <a:rPr lang="ru-RU" sz="1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 (</a:t>
            </a:r>
            <a:r>
              <a:rPr lang="ru-RU" sz="1600" u="sng">
                <a:effectLst>
                  <a:outerShdw blurRad="38100" dist="38100" dir="2700000" algn="tl">
                    <a:srgbClr val="000000"/>
                  </a:outerShdw>
                </a:effectLst>
                <a:hlinkClick r:id="rId7" tooltip="Филадельфия"/>
              </a:rPr>
              <a:t>Филадельфия</a:t>
            </a:r>
            <a:r>
              <a:rPr lang="ru-RU" sz="1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) — </a:t>
            </a:r>
            <a:r>
              <a:rPr lang="ru-RU" sz="1600" u="sng">
                <a:effectLst>
                  <a:outerShdw blurRad="38100" dist="38100" dir="2700000" algn="tl">
                    <a:srgbClr val="000000"/>
                  </a:outerShdw>
                </a:effectLst>
                <a:hlinkClick r:id="rId8" tooltip="6 октября"/>
              </a:rPr>
              <a:t>6.10.</a:t>
            </a:r>
            <a:r>
              <a:rPr lang="ru-RU" sz="1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1600" u="sng">
                <a:effectLst>
                  <a:outerShdw blurRad="38100" dist="38100" dir="2700000" algn="tl">
                    <a:srgbClr val="000000"/>
                  </a:outerShdw>
                </a:effectLst>
                <a:hlinkClick r:id="rId9" tooltip="1895"/>
              </a:rPr>
              <a:t>1895</a:t>
            </a:r>
            <a:r>
              <a:rPr lang="ru-RU" sz="1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 ( </a:t>
            </a:r>
            <a:r>
              <a:rPr lang="ru-RU" sz="1600" u="sng">
                <a:effectLst>
                  <a:outerShdw blurRad="38100" dist="38100" dir="2700000" algn="tl">
                    <a:srgbClr val="000000"/>
                  </a:outerShdw>
                </a:effectLst>
                <a:hlinkClick r:id="rId10" tooltip="Дейтон"/>
              </a:rPr>
              <a:t>Дейтон</a:t>
            </a:r>
            <a:r>
              <a:rPr lang="ru-RU" sz="16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</a:p>
        </p:txBody>
      </p:sp>
      <p:pic>
        <p:nvPicPr>
          <p:cNvPr id="53260" name="Picture 12" descr="П.И. Прокопович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911975" y="115888"/>
            <a:ext cx="2057400" cy="2592387"/>
          </a:xfrm>
          <a:prstGeom prst="rect">
            <a:avLst/>
          </a:prstGeom>
          <a:noFill/>
        </p:spPr>
      </p:pic>
      <p:sp>
        <p:nvSpPr>
          <p:cNvPr id="53261" name="Rectangle 13"/>
          <p:cNvSpPr>
            <a:spLocks noChangeArrowheads="1"/>
          </p:cNvSpPr>
          <p:nvPr/>
        </p:nvSpPr>
        <p:spPr bwMode="auto">
          <a:xfrm>
            <a:off x="5795963" y="2811463"/>
            <a:ext cx="3348037" cy="5905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600">
                <a:effectLst>
                  <a:outerShdw blurRad="38100" dist="38100" dir="2700000" algn="tl">
                    <a:srgbClr val="000000"/>
                  </a:outerShdw>
                </a:effectLst>
              </a:rPr>
              <a:t>29.06.1725 – 22.03.1850 </a:t>
            </a:r>
          </a:p>
          <a:p>
            <a:r>
              <a:rPr lang="ru-RU" sz="1600">
                <a:effectLst>
                  <a:outerShdw blurRad="38100" dist="38100" dir="2700000" algn="tl">
                    <a:srgbClr val="000000"/>
                  </a:outerShdw>
                </a:effectLst>
              </a:rPr>
              <a:t>(с. Митченки, Черниговской губ.)</a:t>
            </a:r>
            <a:r>
              <a:rPr lang="ru-RU" sz="16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BA01-EC71-48AD-A8E8-AADA8CFBFC8D}" type="slidenum">
              <a:rPr lang="ru-RU"/>
              <a:pPr/>
              <a:t>6</a:t>
            </a:fld>
            <a:endParaRPr lang="ru-RU"/>
          </a:p>
        </p:txBody>
      </p:sp>
      <p:sp>
        <p:nvSpPr>
          <p:cNvPr id="104450" name="Rectangle 2"/>
          <p:cNvSpPr>
            <a:spLocks noGrp="1" noRot="1" noChangeArrowheads="1"/>
          </p:cNvSpPr>
          <p:nvPr>
            <p:ph type="title" sz="quarter"/>
          </p:nvPr>
        </p:nvSpPr>
        <p:spPr>
          <a:xfrm>
            <a:off x="457200" y="244475"/>
            <a:ext cx="8385175" cy="520700"/>
          </a:xfrm>
        </p:spPr>
        <p:txBody>
          <a:bodyPr/>
          <a:lstStyle/>
          <a:p>
            <a:pPr algn="ctr"/>
            <a:r>
              <a:rPr lang="ru-RU" sz="4000"/>
              <a:t>РАЗБОРНЫЕ УЛЬИ</a:t>
            </a:r>
          </a:p>
        </p:txBody>
      </p:sp>
      <p:sp>
        <p:nvSpPr>
          <p:cNvPr id="104452" name="Rectangle 4"/>
          <p:cNvSpPr>
            <a:spLocks noGrp="1" noRot="1" noChangeArrowheads="1"/>
          </p:cNvSpPr>
          <p:nvPr>
            <p:ph sz="quarter" idx="1"/>
          </p:nvPr>
        </p:nvSpPr>
        <p:spPr>
          <a:xfrm>
            <a:off x="838200" y="1412875"/>
            <a:ext cx="2509838" cy="2511425"/>
          </a:xfrm>
        </p:spPr>
        <p:txBody>
          <a:bodyPr/>
          <a:lstStyle/>
          <a:p>
            <a:endParaRPr lang="ru-RU" sz="2400"/>
          </a:p>
        </p:txBody>
      </p:sp>
      <p:pic>
        <p:nvPicPr>
          <p:cNvPr id="104459" name="Picture 11" descr="Картинка 2 из 14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844675"/>
            <a:ext cx="3333750" cy="2743200"/>
          </a:xfrm>
          <a:prstGeom prst="rect">
            <a:avLst/>
          </a:prstGeom>
          <a:noFill/>
        </p:spPr>
      </p:pic>
      <p:pic>
        <p:nvPicPr>
          <p:cNvPr id="104460" name="Picture 12" descr="i?id=10446313&amp;tov=6"/>
          <p:cNvPicPr>
            <a:picLocks noChangeAspect="1" noChangeArrowheads="1"/>
          </p:cNvPicPr>
          <p:nvPr>
            <p:ph sz="quarter" idx="4"/>
          </p:nvPr>
        </p:nvPicPr>
        <p:blipFill>
          <a:blip r:embed="rId5"/>
          <a:srcRect/>
          <a:stretch>
            <a:fillRect/>
          </a:stretch>
        </p:blipFill>
        <p:spPr>
          <a:xfrm>
            <a:off x="0" y="4581525"/>
            <a:ext cx="1619250" cy="2276475"/>
          </a:xfrm>
          <a:noFill/>
          <a:ln/>
        </p:spPr>
      </p:pic>
      <p:pic>
        <p:nvPicPr>
          <p:cNvPr id="104462" name="Picture 14" descr="Картинка 10 из 14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2275" y="4581525"/>
            <a:ext cx="1570038" cy="2276475"/>
          </a:xfrm>
          <a:prstGeom prst="rect">
            <a:avLst/>
          </a:prstGeom>
          <a:noFill/>
        </p:spPr>
      </p:pic>
      <p:pic>
        <p:nvPicPr>
          <p:cNvPr id="104464" name="Picture 16" descr="двухкорпусные ульи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03575" y="4149725"/>
            <a:ext cx="2095500" cy="30241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4465" name="Picture 17" descr="Устройство однокорпусного улья с двумя магазинами"/>
          <p:cNvPicPr>
            <a:picLocks noChangeAspect="1" noChangeArrowheads="1"/>
          </p:cNvPicPr>
          <p:nvPr>
            <p:ph sz="quarter" idx="3"/>
          </p:nvPr>
        </p:nvPicPr>
        <p:blipFill>
          <a:blip r:embed="rId9"/>
          <a:srcRect/>
          <a:stretch>
            <a:fillRect/>
          </a:stretch>
        </p:blipFill>
        <p:spPr>
          <a:xfrm>
            <a:off x="6011863" y="5035550"/>
            <a:ext cx="3132137" cy="1925638"/>
          </a:xfrm>
          <a:noFill/>
          <a:ln/>
        </p:spPr>
      </p:pic>
      <p:pic>
        <p:nvPicPr>
          <p:cNvPr id="104466" name="Picture 18" descr="двухкорпусный улей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019925" y="765175"/>
            <a:ext cx="2124075" cy="1958975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04469" name="Picture 21" descr="улей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348038" y="836613"/>
            <a:ext cx="3024187" cy="2924175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04470" name="Picture 22" descr="двухкорпусные ульи"/>
          <p:cNvPicPr>
            <a:picLocks noChangeAspect="1" noChangeArrowheads="1"/>
          </p:cNvPicPr>
          <p:nvPr>
            <p:ph sz="quarter" idx="2"/>
          </p:nvPr>
        </p:nvPicPr>
        <p:blipFill>
          <a:blip r:embed="rId12"/>
          <a:srcRect/>
          <a:stretch>
            <a:fillRect/>
          </a:stretch>
        </p:blipFill>
        <p:spPr>
          <a:xfrm>
            <a:off x="5724525" y="2492375"/>
            <a:ext cx="1757363" cy="2668588"/>
          </a:xfr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4E17A-3E2B-452B-AB2A-348F1FDDEC6A}" type="slidenum">
              <a:rPr lang="ru-RU"/>
              <a:pPr/>
              <a:t>7</a:t>
            </a:fld>
            <a:endParaRPr lang="ru-RU"/>
          </a:p>
        </p:txBody>
      </p:sp>
      <p:sp>
        <p:nvSpPr>
          <p:cNvPr id="563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/>
              <a:t>Стандартные конструкции разборных ульев, используемые в России</a:t>
            </a:r>
          </a:p>
        </p:txBody>
      </p:sp>
      <p:sp>
        <p:nvSpPr>
          <p:cNvPr id="5632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95288" y="1844675"/>
            <a:ext cx="4370387" cy="42513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       </a:t>
            </a:r>
            <a:r>
              <a:rPr lang="ru-RU" sz="3200" b="1"/>
              <a:t>Ульи - стояки</a:t>
            </a:r>
          </a:p>
          <a:p>
            <a:pPr>
              <a:buFont typeface="Wingdings" pitchFamily="2" charset="2"/>
              <a:buNone/>
            </a:pPr>
            <a:r>
              <a:rPr lang="ru-RU" b="1">
                <a:solidFill>
                  <a:schemeClr val="folHlink"/>
                </a:solidFill>
              </a:rPr>
              <a:t>Улей Дадана – Блатта</a:t>
            </a:r>
            <a:r>
              <a:rPr lang="ru-RU"/>
              <a:t> : </a:t>
            </a:r>
          </a:p>
          <a:p>
            <a:pPr>
              <a:buFont typeface="Wingdings" pitchFamily="2" charset="2"/>
              <a:buNone/>
            </a:pPr>
            <a:r>
              <a:rPr lang="ru-RU"/>
              <a:t>1. Однокорпусный с магазином </a:t>
            </a:r>
          </a:p>
          <a:p>
            <a:pPr>
              <a:buFont typeface="Wingdings" pitchFamily="2" charset="2"/>
              <a:buNone/>
            </a:pPr>
            <a:r>
              <a:rPr lang="ru-RU"/>
              <a:t>2. Двухкорпусный</a:t>
            </a:r>
          </a:p>
          <a:p>
            <a:pPr>
              <a:buFont typeface="Wingdings" pitchFamily="2" charset="2"/>
              <a:buNone/>
            </a:pPr>
            <a:r>
              <a:rPr lang="ru-RU" b="1">
                <a:solidFill>
                  <a:schemeClr val="folHlink"/>
                </a:solidFill>
              </a:rPr>
              <a:t>Улей Рута</a:t>
            </a:r>
            <a:r>
              <a:rPr lang="ru-RU"/>
              <a:t>:</a:t>
            </a:r>
          </a:p>
          <a:p>
            <a:pPr>
              <a:buFont typeface="Wingdings" pitchFamily="2" charset="2"/>
              <a:buNone/>
            </a:pPr>
            <a:r>
              <a:rPr lang="ru-RU"/>
              <a:t>3. Многокорпусный</a:t>
            </a:r>
          </a:p>
          <a:p>
            <a:endParaRPr lang="ru-RU"/>
          </a:p>
        </p:txBody>
      </p:sp>
      <p:sp>
        <p:nvSpPr>
          <p:cNvPr id="56324" name="Rectangle 4"/>
          <p:cNvSpPr>
            <a:spLocks noGrp="1" noRot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      </a:t>
            </a:r>
            <a:r>
              <a:rPr lang="ru-RU" sz="3200" b="1"/>
              <a:t>Ульи – лежаки</a:t>
            </a:r>
          </a:p>
          <a:p>
            <a:pPr>
              <a:buFont typeface="Wingdings" pitchFamily="2" charset="2"/>
              <a:buNone/>
            </a:pPr>
            <a:r>
              <a:rPr lang="ru-RU"/>
              <a:t>4. Дадановский улей на 16 рамок</a:t>
            </a:r>
          </a:p>
          <a:p>
            <a:pPr>
              <a:buFont typeface="Wingdings" pitchFamily="2" charset="2"/>
              <a:buNone/>
            </a:pPr>
            <a:r>
              <a:rPr lang="ru-RU"/>
              <a:t>5. Дадановский улей на 20 рамок</a:t>
            </a:r>
          </a:p>
          <a:p>
            <a:pPr>
              <a:buFont typeface="Wingdings" pitchFamily="2" charset="2"/>
              <a:buNone/>
            </a:pPr>
            <a:r>
              <a:rPr lang="ru-RU"/>
              <a:t>6. Дадановский улей на 24 рамки</a:t>
            </a:r>
          </a:p>
          <a:p>
            <a:pPr>
              <a:buFont typeface="Wingdings" pitchFamily="2" charset="2"/>
              <a:buNone/>
            </a:pPr>
            <a:endParaRPr lang="ru-RU"/>
          </a:p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4A934-C8A1-42C3-B265-FEA5E99388C1}" type="slidenum">
              <a:rPr lang="ru-RU"/>
              <a:pPr/>
              <a:t>8</a:t>
            </a:fld>
            <a:endParaRPr lang="ru-RU"/>
          </a:p>
        </p:txBody>
      </p:sp>
      <p:sp>
        <p:nvSpPr>
          <p:cNvPr id="542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686800" cy="592138"/>
          </a:xfrm>
        </p:spPr>
        <p:txBody>
          <a:bodyPr/>
          <a:lstStyle/>
          <a:p>
            <a:pPr algn="ctr"/>
            <a:r>
              <a:rPr lang="ru-RU" sz="2800"/>
              <a:t>ульевые рамки </a:t>
            </a:r>
            <a:br>
              <a:rPr lang="ru-RU" sz="2800"/>
            </a:br>
            <a:endParaRPr lang="ru-RU" sz="2800"/>
          </a:p>
        </p:txBody>
      </p:sp>
      <p:graphicFrame>
        <p:nvGraphicFramePr>
          <p:cNvPr id="54374" name="Group 102"/>
          <p:cNvGraphicFramePr>
            <a:graphicFrameLocks noGrp="1"/>
          </p:cNvGraphicFramePr>
          <p:nvPr>
            <p:ph idx="1"/>
          </p:nvPr>
        </p:nvGraphicFramePr>
        <p:xfrm>
          <a:off x="323850" y="836613"/>
          <a:ext cx="8521700" cy="5943600"/>
        </p:xfrm>
        <a:graphic>
          <a:graphicData uri="http://schemas.openxmlformats.org/drawingml/2006/table">
            <a:tbl>
              <a:tblPr/>
              <a:tblGrid>
                <a:gridCol w="2663825"/>
                <a:gridCol w="1439863"/>
                <a:gridCol w="1584325"/>
                <a:gridCol w="1655762"/>
                <a:gridCol w="1177925"/>
              </a:tblGrid>
              <a:tr h="1296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Конструкция рамки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Ширина х высота, мм</a:t>
                      </a:r>
                      <a:r>
                        <a:rPr kumimoji="0" lang="ru-RU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Площадь,см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Вместимость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меда, кг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Пчел, тыс. особей в улочке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931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Гнездовая (Дадановская)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435 х 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1180х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3,5-3,8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5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Полурамка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(магазинная)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435 х 145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490 х 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1,6 – 1,8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1,2 – 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4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Многокорпусного улья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(Рутовская)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435 х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840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х850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2,4 – 2,6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1,6 – 1,7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6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Узко-высокая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300 х 430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1090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х1180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3,6 – 3,9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9CFC1-358D-4796-BB89-73B4B7AFAE53}" type="slidenum">
              <a:rPr lang="ru-RU"/>
              <a:pPr/>
              <a:t>9</a:t>
            </a:fld>
            <a:endParaRPr lang="ru-RU"/>
          </a:p>
        </p:txBody>
      </p:sp>
      <p:sp>
        <p:nvSpPr>
          <p:cNvPr id="79876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/>
              <a:t>Стандартная гнездовая (Дадановская) рамка с расплодом (расплодная рамка)</a:t>
            </a:r>
          </a:p>
        </p:txBody>
      </p:sp>
      <p:pic>
        <p:nvPicPr>
          <p:cNvPr id="79878" name="Picture 6" descr="1_2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341438"/>
            <a:ext cx="8135937" cy="51450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9A1D3-7DB6-4822-8C54-90D8E80869DF}" type="slidenum">
              <a:rPr lang="ru-RU"/>
              <a:pPr/>
              <a:t>10</a:t>
            </a:fld>
            <a:endParaRPr lang="ru-RU"/>
          </a:p>
        </p:txBody>
      </p:sp>
      <p:sp>
        <p:nvSpPr>
          <p:cNvPr id="82948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/>
              <a:t>УЗКО-ВЫСОКАЯ ГНЕЗДОВАЯ РАМКА</a:t>
            </a:r>
            <a:br>
              <a:rPr lang="ru-RU" sz="2000"/>
            </a:br>
            <a:r>
              <a:rPr lang="ru-RU" sz="2000"/>
              <a:t> ( С МЕДОМ И РАСПЛОДОМ)</a:t>
            </a:r>
          </a:p>
        </p:txBody>
      </p:sp>
      <p:pic>
        <p:nvPicPr>
          <p:cNvPr id="82950" name="Picture 6" descr="1_2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4675" y="1773238"/>
            <a:ext cx="7993063" cy="50847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D22C6-15C7-4D9F-9E09-E9EB048FEA72}" type="slidenum">
              <a:rPr lang="ru-RU"/>
              <a:pPr/>
              <a:t>11</a:t>
            </a:fld>
            <a:endParaRPr lang="ru-RU"/>
          </a:p>
        </p:txBody>
      </p:sp>
      <p:sp>
        <p:nvSpPr>
          <p:cNvPr id="1095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0">
                <a:latin typeface="Times New Roman" pitchFamily="18" charset="0"/>
              </a:rPr>
              <a:t>Рамки для получения секционного мёда</a:t>
            </a:r>
          </a:p>
        </p:txBody>
      </p:sp>
      <p:pic>
        <p:nvPicPr>
          <p:cNvPr id="109571" name="Picture 3" descr="beesonframe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676400"/>
            <a:ext cx="4495800" cy="3365500"/>
          </a:xfrm>
          <a:noFill/>
          <a:ln/>
        </p:spPr>
      </p:pic>
      <p:pic>
        <p:nvPicPr>
          <p:cNvPr id="109572" name="Picture 4" descr="superonhiv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3152775"/>
            <a:ext cx="4191000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423EE-6815-446A-94B6-81320B827397}" type="slidenum">
              <a:rPr lang="ru-RU"/>
              <a:pPr/>
              <a:t>12</a:t>
            </a:fld>
            <a:endParaRPr lang="ru-RU"/>
          </a:p>
        </p:txBody>
      </p:sp>
      <p:sp>
        <p:nvSpPr>
          <p:cNvPr id="58372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конструкция улья должна :</a:t>
            </a:r>
            <a:br>
              <a:rPr lang="ru-RU" sz="4000"/>
            </a:br>
            <a:endParaRPr lang="ru-RU" sz="4000"/>
          </a:p>
        </p:txBody>
      </p:sp>
      <p:sp>
        <p:nvSpPr>
          <p:cNvPr id="58373" name="Rectangle 5"/>
          <p:cNvSpPr>
            <a:spLocks noGrp="1" noRot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3600"/>
              <a:t>1- быть удобным жильем  для </a:t>
            </a:r>
          </a:p>
          <a:p>
            <a:pPr>
              <a:buFont typeface="Wingdings" pitchFamily="2" charset="2"/>
              <a:buNone/>
            </a:pPr>
            <a:r>
              <a:rPr lang="ru-RU" sz="3600"/>
              <a:t>пчелиной семьи</a:t>
            </a:r>
          </a:p>
        </p:txBody>
      </p:sp>
      <p:sp>
        <p:nvSpPr>
          <p:cNvPr id="58374" name="Rectangle 6"/>
          <p:cNvSpPr>
            <a:spLocks noGrp="1" noRot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3600"/>
              <a:t>2 - быть удобным инвентарем для работы пчеловода </a:t>
            </a:r>
          </a:p>
          <a:p>
            <a:endParaRPr lang="ru-RU" sz="3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159C-6B4E-49B4-B9E8-2DF4DB1238AB}" type="slidenum">
              <a:rPr lang="ru-RU"/>
              <a:pPr/>
              <a:t>13</a:t>
            </a:fld>
            <a:endParaRPr lang="ru-RU"/>
          </a:p>
        </p:txBody>
      </p:sp>
      <p:sp>
        <p:nvSpPr>
          <p:cNvPr id="665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Изобретение вощины</a:t>
            </a:r>
          </a:p>
        </p:txBody>
      </p:sp>
      <p:sp>
        <p:nvSpPr>
          <p:cNvPr id="6656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600"/>
              <a:t>1857</a:t>
            </a:r>
            <a:r>
              <a:rPr lang="ru-RU"/>
              <a:t>г. </a:t>
            </a:r>
            <a:r>
              <a:rPr lang="ru-RU" sz="3600" b="1"/>
              <a:t>Иоган Меринг </a:t>
            </a:r>
            <a:r>
              <a:rPr lang="ru-RU"/>
              <a:t> </a:t>
            </a:r>
            <a:r>
              <a:rPr lang="ru-RU" sz="2800"/>
              <a:t>немецкий пчеловод</a:t>
            </a:r>
          </a:p>
          <a:p>
            <a:r>
              <a:rPr lang="ru-RU" sz="3600" b="1"/>
              <a:t>Пузанов М.А.</a:t>
            </a:r>
            <a:r>
              <a:rPr lang="ru-RU"/>
              <a:t> </a:t>
            </a:r>
            <a:r>
              <a:rPr lang="ru-RU" sz="2800"/>
              <a:t>курский крестьянин</a:t>
            </a:r>
            <a:r>
              <a:rPr lang="ru-RU"/>
              <a:t> </a:t>
            </a:r>
          </a:p>
          <a:p>
            <a:r>
              <a:rPr lang="ru-RU" sz="3600" b="1"/>
              <a:t>Ломакин В.И. </a:t>
            </a:r>
            <a:r>
              <a:rPr lang="ru-RU" sz="2800"/>
              <a:t>русский изобретатель</a:t>
            </a:r>
            <a:r>
              <a:rPr lang="ru-RU"/>
              <a:t> </a:t>
            </a:r>
            <a:endParaRPr lang="ru-RU" sz="3600" b="1"/>
          </a:p>
          <a:p>
            <a:r>
              <a:rPr lang="ru-RU" sz="3600" b="1"/>
              <a:t>Рут</a:t>
            </a:r>
            <a:r>
              <a:rPr lang="ru-RU"/>
              <a:t> </a:t>
            </a:r>
            <a:r>
              <a:rPr lang="ru-RU" sz="3600" b="1"/>
              <a:t>А.И. </a:t>
            </a:r>
            <a:r>
              <a:rPr lang="ru-RU" sz="2800"/>
              <a:t>(1875)</a:t>
            </a:r>
            <a:r>
              <a:rPr lang="ru-RU" sz="2800" b="1"/>
              <a:t> </a:t>
            </a:r>
            <a:r>
              <a:rPr lang="ru-RU" sz="2800"/>
              <a:t>американский пчелопромышленник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3C38A-41FE-4DB0-B4D3-9949CE01F2FC}" type="slidenum">
              <a:rPr lang="ru-RU"/>
              <a:pPr/>
              <a:t>14</a:t>
            </a:fld>
            <a:endParaRPr lang="ru-RU"/>
          </a:p>
        </p:txBody>
      </p:sp>
      <p:sp>
        <p:nvSpPr>
          <p:cNvPr id="675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Получение меда из сотов</a:t>
            </a:r>
          </a:p>
        </p:txBody>
      </p:sp>
      <p:sp>
        <p:nvSpPr>
          <p:cNvPr id="675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619250" y="1905000"/>
            <a:ext cx="4248150" cy="26035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/>
              <a:t>1865 </a:t>
            </a:r>
            <a:r>
              <a:rPr lang="ru-RU" sz="2400"/>
              <a:t>г. чех </a:t>
            </a:r>
            <a:r>
              <a:rPr lang="ru-RU" sz="2800" b="1"/>
              <a:t>Франц</a:t>
            </a:r>
            <a:r>
              <a:rPr lang="ru-RU" sz="2800"/>
              <a:t> </a:t>
            </a:r>
            <a:r>
              <a:rPr lang="ru-RU" sz="2800" b="1"/>
              <a:t>Грушка </a:t>
            </a:r>
            <a:r>
              <a:rPr lang="ru-RU" sz="1400" b="1"/>
              <a:t>(1819-1888)</a:t>
            </a:r>
            <a:r>
              <a:rPr lang="ru-RU" sz="2400"/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/>
              <a:t>предложил использовать принцип центрифугирования для откачки меда, создав первую медогонку </a:t>
            </a:r>
          </a:p>
        </p:txBody>
      </p:sp>
      <p:pic>
        <p:nvPicPr>
          <p:cNvPr id="67588" name="Picture 4" descr="люба 0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37063"/>
            <a:ext cx="219551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9" name="Picture 5" descr="d55c29dc66a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1773238"/>
            <a:ext cx="2917825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0" name="Picture 6" descr="Рис к меду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1775" y="4537075"/>
            <a:ext cx="2376488" cy="23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2" name="Picture 8" descr="medogon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196975"/>
            <a:ext cx="1619250" cy="2087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9A813-C9C6-414F-AE28-B12C1DDF33BD}" type="slidenum">
              <a:rPr lang="ru-RU"/>
              <a:pPr/>
              <a:t>15</a:t>
            </a:fld>
            <a:endParaRPr lang="ru-RU"/>
          </a:p>
        </p:txBody>
      </p:sp>
      <p:sp>
        <p:nvSpPr>
          <p:cNvPr id="68612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/>
              <a:t>Выдающиеся в области пчеловодства</a:t>
            </a:r>
            <a:br>
              <a:rPr lang="ru-RU" sz="3600"/>
            </a:br>
            <a:endParaRPr lang="ru-RU"/>
          </a:p>
        </p:txBody>
      </p:sp>
      <p:sp>
        <p:nvSpPr>
          <p:cNvPr id="68614" name="Rectangle 6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0" y="1905000"/>
            <a:ext cx="4765675" cy="41910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>
                <a:solidFill>
                  <a:srgbClr val="FFFF00"/>
                </a:solidFill>
              </a:rPr>
              <a:t>исследователи</a:t>
            </a:r>
            <a:endParaRPr lang="en-US" sz="2400" b="1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400" b="1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/>
              <a:t>Карл фон Фриш</a:t>
            </a:r>
            <a:r>
              <a:rPr lang="en-US" sz="1600" b="1"/>
              <a:t> </a:t>
            </a:r>
            <a:endParaRPr lang="ru-RU" sz="1600" b="1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600"/>
              <a:t> </a:t>
            </a:r>
            <a:r>
              <a:rPr lang="en-US" sz="1200"/>
              <a:t>(</a:t>
            </a:r>
            <a:r>
              <a:rPr lang="ru-RU" sz="1200"/>
              <a:t>1886</a:t>
            </a:r>
            <a:r>
              <a:rPr lang="en-US" sz="1200"/>
              <a:t>-</a:t>
            </a:r>
            <a:r>
              <a:rPr lang="ru-RU" sz="1200"/>
              <a:t>1982</a:t>
            </a:r>
            <a:r>
              <a:rPr lang="en-US" sz="1200"/>
              <a:t>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1600" b="1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b="1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/>
              <a:t>Кожевников </a:t>
            </a:r>
            <a:endParaRPr lang="en-US" b="1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/>
              <a:t>Григорий Александрович</a:t>
            </a:r>
            <a:r>
              <a:rPr lang="ru-RU" sz="1600"/>
              <a:t> </a:t>
            </a:r>
            <a:r>
              <a:rPr lang="ru-RU" sz="1200"/>
              <a:t>(1866- 1933)</a:t>
            </a:r>
            <a:r>
              <a:rPr lang="ru-RU" sz="1600"/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/>
              <a:t>Джильберт Дулитл</a:t>
            </a:r>
            <a:r>
              <a:rPr lang="en-US" b="1"/>
              <a:t> </a:t>
            </a:r>
            <a:r>
              <a:rPr lang="ru-RU" sz="1200" b="1"/>
              <a:t>(1846—1918)</a:t>
            </a:r>
            <a:r>
              <a:rPr lang="ru-RU" sz="2000"/>
              <a:t> </a:t>
            </a:r>
          </a:p>
        </p:txBody>
      </p:sp>
      <p:sp>
        <p:nvSpPr>
          <p:cNvPr id="68616" name="Rectangle 8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5076825" y="1905000"/>
            <a:ext cx="4067175" cy="41910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4000"/>
              <a:t> </a:t>
            </a:r>
            <a:r>
              <a:rPr lang="ru-RU">
                <a:solidFill>
                  <a:srgbClr val="FFFF00"/>
                </a:solidFill>
              </a:rPr>
              <a:t>изобретатели</a:t>
            </a:r>
            <a:r>
              <a:rPr lang="ru-RU" b="1">
                <a:solidFill>
                  <a:srgbClr val="FFFF00"/>
                </a:solidFill>
              </a:rPr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b="1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3600" b="1"/>
              <a:t>Прокопович Петр Иванович</a:t>
            </a:r>
            <a:r>
              <a:rPr lang="ru-RU"/>
              <a:t> </a:t>
            </a:r>
            <a:r>
              <a:rPr lang="ru-RU" sz="2000"/>
              <a:t>(1775 – 1850)</a:t>
            </a:r>
            <a:endParaRPr lang="en-US" sz="32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b="1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3600" b="1"/>
              <a:t>Бутлеров Александр Михайлович</a:t>
            </a:r>
            <a:r>
              <a:rPr lang="ru-RU"/>
              <a:t> </a:t>
            </a:r>
            <a:r>
              <a:rPr lang="ru-RU" sz="2000"/>
              <a:t>(1828- 1886)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000"/>
          </a:p>
        </p:txBody>
      </p:sp>
      <p:pic>
        <p:nvPicPr>
          <p:cNvPr id="68618" name="Picture 10" descr="i?id=20195768&amp;tov=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1773238"/>
            <a:ext cx="838200" cy="1123950"/>
          </a:xfrm>
          <a:prstGeom prst="rect">
            <a:avLst/>
          </a:prstGeom>
          <a:noFill/>
        </p:spPr>
      </p:pic>
      <p:pic>
        <p:nvPicPr>
          <p:cNvPr id="68620" name="Picture 12" descr="i?id=19839861&amp;tov=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84438" y="3213100"/>
            <a:ext cx="933450" cy="1352550"/>
          </a:xfrm>
          <a:prstGeom prst="rect">
            <a:avLst/>
          </a:prstGeom>
          <a:noFill/>
        </p:spPr>
      </p:pic>
      <p:pic>
        <p:nvPicPr>
          <p:cNvPr id="68624" name="Picture 16" descr="i?id=21113078&amp;tov=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12088" y="4221163"/>
            <a:ext cx="1019175" cy="133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8AF37-1B64-4ACE-A77E-3BE7166F2945}" type="slidenum">
              <a:rPr lang="ru-RU"/>
              <a:pPr/>
              <a:t>16</a:t>
            </a:fld>
            <a:endParaRPr lang="ru-RU"/>
          </a:p>
        </p:txBody>
      </p:sp>
      <p:sp>
        <p:nvSpPr>
          <p:cNvPr id="75780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/>
              <a:t>Современные технологии пчеловождения</a:t>
            </a:r>
          </a:p>
        </p:txBody>
      </p:sp>
      <p:sp>
        <p:nvSpPr>
          <p:cNvPr id="75786" name="Rectangle 10"/>
          <p:cNvSpPr>
            <a:spLocks noGrp="1" noRot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ru-RU" sz="2800"/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395288" y="1412875"/>
            <a:ext cx="4537075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Для условий южных районов Западной Сибири технология содержания пчелиных семей разрабатывалась на Кемеровской сельскохозяйственной опытной станции в период с 1957 по 1961 г.г.  с учетом опыта передовых пчеловодов того времени.</a:t>
            </a:r>
          </a:p>
        </p:txBody>
      </p:sp>
      <p:pic>
        <p:nvPicPr>
          <p:cNvPr id="75788" name="Picture 12" descr="IMG_2355"/>
          <p:cNvPicPr>
            <a:picLocks noChangeAspect="1" noChangeArrowheads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92725" y="2060575"/>
            <a:ext cx="3856038" cy="4797425"/>
          </a:xfrm>
          <a:noFill/>
          <a:ln/>
        </p:spPr>
      </p:pic>
      <p:pic>
        <p:nvPicPr>
          <p:cNvPr id="75792" name="Picture 16" descr="IMG_2312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451600" y="0"/>
            <a:ext cx="2692400" cy="20193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A55878A0-1C24-4E86-B5CB-C066DE1EEFEC}" type="slidenum">
              <a:rPr lang="ru-RU"/>
              <a:pPr/>
              <a:t>17</a:t>
            </a:fld>
            <a:endParaRPr lang="ru-RU"/>
          </a:p>
        </p:txBody>
      </p:sp>
      <p:sp>
        <p:nvSpPr>
          <p:cNvPr id="7168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4213" y="0"/>
            <a:ext cx="7772400" cy="1736725"/>
          </a:xfrm>
        </p:spPr>
        <p:txBody>
          <a:bodyPr/>
          <a:lstStyle/>
          <a:p>
            <a:pPr algn="ctr"/>
            <a:r>
              <a:rPr lang="ru-RU" sz="3600" b="0"/>
              <a:t>Отличительные особенности Кемеровской системы ухода за пчелами</a:t>
            </a:r>
          </a:p>
        </p:txBody>
      </p:sp>
      <p:sp>
        <p:nvSpPr>
          <p:cNvPr id="7168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50825" y="1989138"/>
            <a:ext cx="8497888" cy="467995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800"/>
              <a:t>Сокращение осмотров гнезда до 4-х за сезон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800"/>
              <a:t>Отказ от подсиливания слабых семей за счет сильных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800"/>
              <a:t>Не сокращать гнездо весной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800"/>
              <a:t>Не отбирать мед в период медосбора 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800"/>
              <a:t>Не сокращать гнезда на зиму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800"/>
              <a:t>Ежегодная смена маток в семьях на своих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Char char="Ø"/>
            </a:pPr>
            <a:r>
              <a:rPr lang="ru-RU" sz="2800"/>
              <a:t>Проведение племенной работы на пасеке с размножением племенных семей на пол-лета и сборными отводками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AAEDE-FA83-4723-8EAB-C7D4F6C1DFA7}" type="slidenum">
              <a:rPr lang="ru-RU"/>
              <a:pPr/>
              <a:t>18</a:t>
            </a:fld>
            <a:endParaRPr lang="ru-RU"/>
          </a:p>
        </p:txBody>
      </p:sp>
      <p:sp>
        <p:nvSpPr>
          <p:cNvPr id="931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Организация пасеки</a:t>
            </a:r>
          </a:p>
        </p:txBody>
      </p:sp>
      <p:sp>
        <p:nvSpPr>
          <p:cNvPr id="931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/>
              <a:t>Пасека должна быть защищена от господствующих ветров лесом или лесополосами. Но нельзя делать круговые посадки.</a:t>
            </a:r>
          </a:p>
          <a:p>
            <a:pPr>
              <a:lnSpc>
                <a:spcPct val="90000"/>
              </a:lnSpc>
            </a:pPr>
            <a:r>
              <a:rPr lang="ru-RU"/>
              <a:t>При выборе нового места под пасеку следует установить: сколько зимой снега, как быстро сходит, какие господствующие ветра, «тёплое место» или нет, долго держатся туманы или нет. В сырых низких местах не следует располагать пасеку.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BD664-CB4F-415A-BA2A-1F901E7DC4BA}" type="slidenum">
              <a:rPr lang="ru-RU"/>
              <a:pPr/>
              <a:t>19</a:t>
            </a:fld>
            <a:endParaRPr lang="ru-RU"/>
          </a:p>
        </p:txBody>
      </p:sp>
      <p:sp>
        <p:nvSpPr>
          <p:cNvPr id="94216" name="Rectangle 8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447675"/>
          </a:xfrm>
        </p:spPr>
        <p:txBody>
          <a:bodyPr/>
          <a:lstStyle/>
          <a:p>
            <a:pPr algn="ctr"/>
            <a:r>
              <a:rPr lang="ru-RU" sz="3200"/>
              <a:t>Размещение построек</a:t>
            </a:r>
          </a:p>
        </p:txBody>
      </p:sp>
      <p:sp>
        <p:nvSpPr>
          <p:cNvPr id="94223" name="Rectangle 1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755650" y="765175"/>
            <a:ext cx="8007350" cy="2019300"/>
          </a:xfrm>
        </p:spPr>
        <p:txBody>
          <a:bodyPr/>
          <a:lstStyle/>
          <a:p>
            <a:r>
              <a:rPr lang="ru-RU" sz="2800"/>
              <a:t>С северной стороны точка располагают постройки: жилой дом, склад. На южной стороне от дома -  ульи, поилка для пчел  и солнечная воскотопка. </a:t>
            </a:r>
          </a:p>
          <a:p>
            <a:endParaRPr lang="ru-RU" sz="2800"/>
          </a:p>
        </p:txBody>
      </p:sp>
      <p:pic>
        <p:nvPicPr>
          <p:cNvPr id="94220" name="Picture 12" descr="1_3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71775" y="2708275"/>
            <a:ext cx="2160588" cy="2019300"/>
          </a:xfrm>
        </p:spPr>
      </p:pic>
      <p:pic>
        <p:nvPicPr>
          <p:cNvPr id="94221" name="Picture 13" descr="1_36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16463" y="2565400"/>
            <a:ext cx="2592387" cy="2138363"/>
          </a:xfrm>
        </p:spPr>
      </p:pic>
      <p:pic>
        <p:nvPicPr>
          <p:cNvPr id="94226" name="Picture 18" descr="IMG_226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2492375"/>
            <a:ext cx="2592387" cy="2022475"/>
          </a:xfrm>
          <a:prstGeom prst="rect">
            <a:avLst/>
          </a:prstGeom>
          <a:noFill/>
        </p:spPr>
      </p:pic>
      <p:pic>
        <p:nvPicPr>
          <p:cNvPr id="94227" name="Picture 19" descr="люба 0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292600"/>
            <a:ext cx="2555875" cy="2449513"/>
          </a:xfrm>
          <a:prstGeom prst="rect">
            <a:avLst/>
          </a:prstGeom>
          <a:noFill/>
        </p:spPr>
      </p:pic>
      <p:pic>
        <p:nvPicPr>
          <p:cNvPr id="94228" name="Picture 20" descr="воскотопИпоилка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48038" y="4508500"/>
            <a:ext cx="2143125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30" name="Picture 22" descr="люба 00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525" y="4433888"/>
            <a:ext cx="3240088" cy="2424112"/>
          </a:xfrm>
          <a:prstGeom prst="rect">
            <a:avLst/>
          </a:prstGeom>
          <a:noFill/>
        </p:spPr>
      </p:pic>
      <p:pic>
        <p:nvPicPr>
          <p:cNvPr id="94231" name="Picture 23" descr="1_3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92950" y="2636838"/>
            <a:ext cx="1668463" cy="1943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FC81E-D3EF-4773-AFDF-1E836298F70D}" type="slidenum">
              <a:rPr lang="ru-RU"/>
              <a:pPr/>
              <a:t>20</a:t>
            </a:fld>
            <a:endParaRPr lang="ru-RU"/>
          </a:p>
        </p:txBody>
      </p:sp>
      <p:sp>
        <p:nvSpPr>
          <p:cNvPr id="8909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1096963"/>
          </a:xfrm>
        </p:spPr>
        <p:txBody>
          <a:bodyPr/>
          <a:lstStyle/>
          <a:p>
            <a:pPr algn="ctr"/>
            <a:r>
              <a:rPr lang="ru-RU" sz="3200"/>
              <a:t>Правила размещения ульев на точке</a:t>
            </a:r>
          </a:p>
        </p:txBody>
      </p:sp>
      <p:sp>
        <p:nvSpPr>
          <p:cNvPr id="89093" name="Rectangle 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07950" y="1773238"/>
            <a:ext cx="6048375" cy="43227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/>
              <a:t>Ульи размещают парами на расстоянии             30-40 см</a:t>
            </a:r>
          </a:p>
          <a:p>
            <a:pPr>
              <a:lnSpc>
                <a:spcPct val="80000"/>
              </a:lnSpc>
            </a:pPr>
            <a:r>
              <a:rPr lang="ru-RU" sz="2400"/>
              <a:t>В ряду пары находятся на расстоянии              6 м</a:t>
            </a:r>
          </a:p>
          <a:p>
            <a:pPr>
              <a:lnSpc>
                <a:spcPct val="80000"/>
              </a:lnSpc>
            </a:pPr>
            <a:r>
              <a:rPr lang="ru-RU" sz="2400"/>
              <a:t> Между рядами –   8-10м </a:t>
            </a:r>
          </a:p>
          <a:p>
            <a:pPr>
              <a:lnSpc>
                <a:spcPct val="80000"/>
              </a:lnSpc>
            </a:pPr>
            <a:r>
              <a:rPr lang="ru-RU" sz="2400"/>
              <a:t>Ульи номеруют по направлению прохода, и размещая по 10  пар в ряду, чтобы удобнее было запомнить поперечное расположение пчелиных семей. </a:t>
            </a:r>
          </a:p>
          <a:p>
            <a:pPr>
              <a:lnSpc>
                <a:spcPct val="80000"/>
              </a:lnSpc>
            </a:pPr>
            <a:r>
              <a:rPr lang="ru-RU" sz="2400"/>
              <a:t>Летки ульев в парах ориентируют в разные стороны</a:t>
            </a:r>
          </a:p>
          <a:p>
            <a:pPr>
              <a:lnSpc>
                <a:spcPct val="80000"/>
              </a:lnSpc>
            </a:pPr>
            <a:r>
              <a:rPr lang="ru-RU" sz="2400"/>
              <a:t>Окрашивают ульи в цвета, различаемые пчёлами и в паре ставят ульи разной окраски. </a:t>
            </a:r>
          </a:p>
        </p:txBody>
      </p:sp>
      <p:pic>
        <p:nvPicPr>
          <p:cNvPr id="89095" name="Picture 7" descr="1_1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84888" y="2133600"/>
            <a:ext cx="2511425" cy="2592388"/>
          </a:xfrm>
        </p:spPr>
      </p:pic>
      <p:pic>
        <p:nvPicPr>
          <p:cNvPr id="89096" name="Picture 8" descr="уле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96075" y="4491038"/>
            <a:ext cx="2447925" cy="2366962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B4D9-36CC-49E1-9448-17C32CD0BF63}" type="slidenum">
              <a:rPr lang="ru-RU"/>
              <a:pPr/>
              <a:t>21</a:t>
            </a:fld>
            <a:endParaRPr lang="ru-RU"/>
          </a:p>
        </p:txBody>
      </p:sp>
      <p:sp>
        <p:nvSpPr>
          <p:cNvPr id="91140" name="Rectangle 4"/>
          <p:cNvSpPr>
            <a:spLocks noGrp="1" noRot="1" noChangeArrowheads="1"/>
          </p:cNvSpPr>
          <p:nvPr>
            <p:ph type="title" sz="quarter"/>
          </p:nvPr>
        </p:nvSpPr>
        <p:spPr>
          <a:xfrm>
            <a:off x="457200" y="244475"/>
            <a:ext cx="8385175" cy="447675"/>
          </a:xfrm>
        </p:spPr>
        <p:txBody>
          <a:bodyPr/>
          <a:lstStyle/>
          <a:p>
            <a:pPr algn="ctr"/>
            <a:r>
              <a:rPr lang="ru-RU" sz="2400"/>
              <a:t>Размещение на точке ульев и павильонов</a:t>
            </a:r>
          </a:p>
        </p:txBody>
      </p:sp>
      <p:pic>
        <p:nvPicPr>
          <p:cNvPr id="91144" name="Picture 8" descr="1_27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692150"/>
            <a:ext cx="3787775" cy="2767013"/>
          </a:xfrm>
        </p:spPr>
      </p:pic>
      <p:pic>
        <p:nvPicPr>
          <p:cNvPr id="91143" name="Picture 7" descr="1_1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635375" y="1125538"/>
            <a:ext cx="3059113" cy="2019300"/>
          </a:xfrm>
        </p:spPr>
      </p:pic>
      <p:pic>
        <p:nvPicPr>
          <p:cNvPr id="91148" name="Picture 12" descr="Ульи пасеки Марека (Польша)"/>
          <p:cNvPicPr>
            <a:picLocks noChangeAspect="1" noChangeArrowheads="1"/>
          </p:cNvPicPr>
          <p:nvPr>
            <p:ph sz="quarter" idx="4"/>
          </p:nvPr>
        </p:nvPicPr>
        <p:blipFill>
          <a:blip r:embed="rId4"/>
          <a:srcRect/>
          <a:stretch>
            <a:fillRect/>
          </a:stretch>
        </p:blipFill>
        <p:spPr>
          <a:xfrm>
            <a:off x="827088" y="3068638"/>
            <a:ext cx="2692400" cy="2019300"/>
          </a:xfrm>
          <a:noFill/>
          <a:ln w="38100">
            <a:solidFill>
              <a:schemeClr val="tx1"/>
            </a:solidFill>
          </a:ln>
        </p:spPr>
      </p:pic>
      <p:pic>
        <p:nvPicPr>
          <p:cNvPr id="91149" name="Picture 13" descr="s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71775" y="4797425"/>
            <a:ext cx="2663825" cy="19986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1150" name="Picture 14" descr="k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8263" y="2781300"/>
            <a:ext cx="3024187" cy="20732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1151" name="Rectangle 15"/>
          <p:cNvSpPr>
            <a:spLocks noGrp="1" noRot="1" noChangeArrowheads="1"/>
          </p:cNvSpPr>
          <p:nvPr>
            <p:ph sz="quarter" idx="3"/>
          </p:nvPr>
        </p:nvSpPr>
        <p:spPr>
          <a:xfrm>
            <a:off x="0" y="5300663"/>
            <a:ext cx="3927475" cy="2019300"/>
          </a:xfrm>
        </p:spPr>
        <p:txBody>
          <a:bodyPr/>
          <a:lstStyle/>
          <a:p>
            <a:endParaRPr lang="ru-RU" sz="2400"/>
          </a:p>
        </p:txBody>
      </p:sp>
      <p:pic>
        <p:nvPicPr>
          <p:cNvPr id="91152" name="Picture 16" descr="люба 00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325" y="4618038"/>
            <a:ext cx="2987675" cy="223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360CC-0DBE-40AE-9FF1-3F3CE96212D1}" type="slidenum">
              <a:rPr lang="ru-RU"/>
              <a:pPr/>
              <a:t>22</a:t>
            </a:fld>
            <a:endParaRPr lang="ru-RU"/>
          </a:p>
        </p:txBody>
      </p:sp>
      <p:sp>
        <p:nvSpPr>
          <p:cNvPr id="8499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952500"/>
          </a:xfrm>
        </p:spPr>
        <p:txBody>
          <a:bodyPr/>
          <a:lstStyle/>
          <a:p>
            <a:pPr algn="ctr"/>
            <a:r>
              <a:rPr lang="ru-RU" sz="3200"/>
              <a:t>Работы на пасеке зимой</a:t>
            </a:r>
          </a:p>
        </p:txBody>
      </p:sp>
      <p:pic>
        <p:nvPicPr>
          <p:cNvPr id="84999" name="Picture 7" descr="1_3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196975"/>
            <a:ext cx="4932363" cy="4319588"/>
          </a:xfrm>
        </p:spPr>
      </p:pic>
      <p:sp>
        <p:nvSpPr>
          <p:cNvPr id="85003" name="Rectangle 11"/>
          <p:cNvSpPr>
            <a:spLocks noGrp="1" noRot="1" noChangeArrowheads="1"/>
          </p:cNvSpPr>
          <p:nvPr>
            <p:ph sz="quarter" idx="2"/>
          </p:nvPr>
        </p:nvSpPr>
        <p:spPr>
          <a:xfrm>
            <a:off x="838200" y="5589588"/>
            <a:ext cx="4381500" cy="506412"/>
          </a:xfrm>
        </p:spPr>
        <p:txBody>
          <a:bodyPr/>
          <a:lstStyle/>
          <a:p>
            <a:r>
              <a:rPr lang="ru-RU" sz="1800"/>
              <a:t>Инструментарий для проволачивания рамок</a:t>
            </a:r>
          </a:p>
        </p:txBody>
      </p:sp>
      <p:sp>
        <p:nvSpPr>
          <p:cNvPr id="85002" name="Rectangle 10"/>
          <p:cNvSpPr>
            <a:spLocks noGrp="1" noRot="1" noChangeArrowheads="1"/>
          </p:cNvSpPr>
          <p:nvPr>
            <p:ph type="body" sz="half" idx="3"/>
          </p:nvPr>
        </p:nvSpPr>
        <p:spPr>
          <a:xfrm>
            <a:off x="4918075" y="1125538"/>
            <a:ext cx="4225925" cy="5732462"/>
          </a:xfrm>
        </p:spPr>
        <p:txBody>
          <a:bodyPr/>
          <a:lstStyle/>
          <a:p>
            <a:r>
              <a:rPr lang="ru-RU" sz="2800"/>
              <a:t>Изготовление рамок (10-15 на семью)</a:t>
            </a:r>
          </a:p>
          <a:p>
            <a:r>
              <a:rPr lang="ru-RU" sz="2800"/>
              <a:t>«Проволачивание» рамок</a:t>
            </a:r>
          </a:p>
          <a:p>
            <a:r>
              <a:rPr lang="ru-RU" sz="2800"/>
              <a:t>Подготовка (чистка  и дезинфекция) ульев</a:t>
            </a:r>
          </a:p>
          <a:p>
            <a:r>
              <a:rPr lang="ru-RU" sz="2800"/>
              <a:t> Контроль зимовника</a:t>
            </a:r>
          </a:p>
          <a:p>
            <a:r>
              <a:rPr lang="ru-RU" sz="2800"/>
              <a:t>Обеспечение уборки снега с точка</a:t>
            </a:r>
          </a:p>
          <a:p>
            <a:r>
              <a:rPr lang="ru-RU" sz="2800"/>
              <a:t>Изготовление утеплительных подушек и матов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17E04-721E-479E-914D-78A706BD309A}" type="slidenum">
              <a:rPr lang="ru-RU"/>
              <a:pPr/>
              <a:t>23</a:t>
            </a:fld>
            <a:endParaRPr lang="ru-RU"/>
          </a:p>
        </p:txBody>
      </p:sp>
      <p:sp>
        <p:nvSpPr>
          <p:cNvPr id="97284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/>
              <a:t>ВЫСТАВКА ПЧЕЛ ИЗ ЗИМОВНИКА</a:t>
            </a:r>
          </a:p>
        </p:txBody>
      </p:sp>
      <p:sp>
        <p:nvSpPr>
          <p:cNvPr id="97285" name="Rectangle 5"/>
          <p:cNvSpPr>
            <a:spLocks noGrp="1" noRot="1" noChangeArrowheads="1"/>
          </p:cNvSpPr>
          <p:nvPr>
            <p:ph type="body" idx="1"/>
          </p:nvPr>
        </p:nvSpPr>
        <p:spPr>
          <a:xfrm>
            <a:off x="107950" y="1484313"/>
            <a:ext cx="9217025" cy="5373687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ru-RU" sz="1600"/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FFFF00"/>
                </a:solidFill>
              </a:rPr>
              <a:t>При выставке пчел каждая семья ежегодно должна попадать на своё место. 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FFFF00"/>
                </a:solidFill>
              </a:rPr>
              <a:t>     Выставка бывает ранняя и обычная. 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FFFF00"/>
                </a:solidFill>
              </a:rPr>
              <a:t>Если пчёлы плохо зимуют, то следует  ранняя выставка: при температуре воздуха </a:t>
            </a:r>
            <a:r>
              <a:rPr lang="ru-RU" sz="2800">
                <a:solidFill>
                  <a:srgbClr val="800000"/>
                </a:solidFill>
              </a:rPr>
              <a:t>3</a:t>
            </a:r>
            <a:r>
              <a:rPr lang="ru-RU" sz="2800" baseline="30000">
                <a:solidFill>
                  <a:srgbClr val="800000"/>
                </a:solidFill>
              </a:rPr>
              <a:t>о</a:t>
            </a:r>
            <a:r>
              <a:rPr lang="ru-RU" sz="2800">
                <a:solidFill>
                  <a:srgbClr val="800000"/>
                </a:solidFill>
              </a:rPr>
              <a:t>С</a:t>
            </a:r>
            <a:r>
              <a:rPr lang="ru-RU" sz="2800">
                <a:solidFill>
                  <a:srgbClr val="FFFF00"/>
                </a:solidFill>
              </a:rPr>
              <a:t> (в самое тёплое время дня в тени).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FFFF00"/>
                </a:solidFill>
              </a:rPr>
              <a:t>Если зимовка удачная, то выставка производится при температуре </a:t>
            </a:r>
            <a:r>
              <a:rPr lang="ru-RU" sz="2800">
                <a:solidFill>
                  <a:srgbClr val="800000"/>
                </a:solidFill>
              </a:rPr>
              <a:t>10-12˚С</a:t>
            </a:r>
            <a:r>
              <a:rPr lang="ru-RU" sz="2800">
                <a:solidFill>
                  <a:srgbClr val="FFFF00"/>
                </a:solidFill>
              </a:rPr>
              <a:t>.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FFFF00"/>
                </a:solidFill>
              </a:rPr>
              <a:t> В день выставки не должно быть осадков и ветра, должно быть солнечно и тихо. 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FFFF00"/>
                </a:solidFill>
              </a:rPr>
              <a:t>Открывают летки после выставки всех семей</a:t>
            </a:r>
            <a:r>
              <a:rPr lang="ru-RU" sz="28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AA99B-23E9-4445-9D9C-985304B10FC8}" type="slidenum">
              <a:rPr lang="ru-RU"/>
              <a:pPr/>
              <a:t>24</a:t>
            </a:fld>
            <a:endParaRPr lang="ru-RU"/>
          </a:p>
        </p:txBody>
      </p:sp>
      <p:pic>
        <p:nvPicPr>
          <p:cNvPr id="19460" name="Picture 4" descr="пчела"/>
          <p:cNvPicPr>
            <a:picLocks noChangeAspect="1" noChangeArrowheads="1"/>
          </p:cNvPicPr>
          <p:nvPr>
            <p:ph sz="half" idx="4294967295"/>
          </p:nvPr>
        </p:nvPicPr>
        <p:blipFill>
          <a:blip r:embed="rId2">
            <a:lum bright="20000"/>
          </a:blip>
          <a:srcRect/>
          <a:stretch>
            <a:fillRect/>
          </a:stretch>
        </p:blipFill>
        <p:spPr>
          <a:xfrm>
            <a:off x="-2413000" y="0"/>
            <a:ext cx="12673013" cy="9928225"/>
          </a:xfrm>
          <a:noFill/>
          <a:ln/>
        </p:spPr>
      </p:pic>
      <p:sp>
        <p:nvSpPr>
          <p:cNvPr id="19466" name="Rectangle 10"/>
          <p:cNvSpPr>
            <a:spLocks noGrp="1" noRot="1" noChangeArrowheads="1"/>
          </p:cNvSpPr>
          <p:nvPr>
            <p:ph sz="half" idx="4294967295"/>
          </p:nvPr>
        </p:nvSpPr>
        <p:spPr>
          <a:xfrm>
            <a:off x="1162050" y="-674688"/>
            <a:ext cx="7981950" cy="6770688"/>
          </a:xfrm>
          <a:noFill/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ru-RU" sz="2000">
              <a:latin typeface="Times New Roman" pitchFamily="18" charset="0"/>
            </a:endParaRPr>
          </a:p>
          <a:p>
            <a:pPr algn="ctr"/>
            <a:endParaRPr lang="ru-RU" sz="2000">
              <a:latin typeface="Times New Roman" pitchFamily="18" charset="0"/>
            </a:endParaRP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2484438" y="-268288"/>
            <a:ext cx="46085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250825" y="260350"/>
            <a:ext cx="88931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lang="ru-RU" sz="2000" b="1">
              <a:latin typeface="Times New Roman" pitchFamily="18" charset="0"/>
            </a:endParaRPr>
          </a:p>
        </p:txBody>
      </p:sp>
      <p:sp>
        <p:nvSpPr>
          <p:cNvPr id="19473" name="Rectangle 17"/>
          <p:cNvSpPr>
            <a:spLocks noChangeArrowheads="1"/>
          </p:cNvSpPr>
          <p:nvPr/>
        </p:nvSpPr>
        <p:spPr bwMode="auto">
          <a:xfrm flipH="1">
            <a:off x="0" y="5903913"/>
            <a:ext cx="680402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en-US" sz="4800"/>
              <a:t>Спасибо за внимание</a:t>
            </a: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1240</TotalTime>
  <Words>1029</Words>
  <Application>Microsoft PowerPoint</Application>
  <PresentationFormat>Экран (4:3)</PresentationFormat>
  <Paragraphs>178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Times New Roman</vt:lpstr>
      <vt:lpstr>Arial Black</vt:lpstr>
      <vt:lpstr>Arial</vt:lpstr>
      <vt:lpstr>Wingdings</vt:lpstr>
      <vt:lpstr>Трава</vt:lpstr>
      <vt:lpstr>тема УХОД ЗА ПЧЕЛАМИ</vt:lpstr>
      <vt:lpstr>История пчеловодства – история совершенствования улья</vt:lpstr>
      <vt:lpstr>БОРТНИЧЕСТВО Медопродуктивность: около 0,5 пудов с каждой борти и достигала 2 – 3 пудов (32 – 48 кг)</vt:lpstr>
      <vt:lpstr>Колодное пчеловодство</vt:lpstr>
      <vt:lpstr>РАЗБОРНЫЕ УЛЬИ</vt:lpstr>
      <vt:lpstr>РАЗБОРНЫЕ УЛЬИ</vt:lpstr>
      <vt:lpstr>Стандартные конструкции разборных ульев, используемые в России</vt:lpstr>
      <vt:lpstr>ульевые рамки  </vt:lpstr>
      <vt:lpstr>Стандартная гнездовая (Дадановская) рамка с расплодом (расплодная рамка)</vt:lpstr>
      <vt:lpstr>УЗКО-ВЫСОКАЯ ГНЕЗДОВАЯ РАМКА  ( С МЕДОМ И РАСПЛОДОМ)</vt:lpstr>
      <vt:lpstr>Рамки для получения секционного мёда</vt:lpstr>
      <vt:lpstr>конструкция улья должна : </vt:lpstr>
      <vt:lpstr>Изобретение вощины</vt:lpstr>
      <vt:lpstr>Получение меда из сотов</vt:lpstr>
      <vt:lpstr>Выдающиеся в области пчеловодства </vt:lpstr>
      <vt:lpstr>Современные технологии пчеловождения</vt:lpstr>
      <vt:lpstr>Отличительные особенности Кемеровской системы ухода за пчелами</vt:lpstr>
      <vt:lpstr>Организация пасеки</vt:lpstr>
      <vt:lpstr>Размещение построек</vt:lpstr>
      <vt:lpstr>Правила размещения ульев на точке</vt:lpstr>
      <vt:lpstr>Размещение на точке ульев и павильонов</vt:lpstr>
      <vt:lpstr>Работы на пасеке зимой</vt:lpstr>
      <vt:lpstr>ВЫСТАВКА ПЧЕЛ ИЗ ЗИМОВНИКА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Dfish1</dc:creator>
  <cp:lastModifiedBy>Dfish1</cp:lastModifiedBy>
  <cp:revision>67</cp:revision>
  <dcterms:created xsi:type="dcterms:W3CDTF">1601-01-01T00:00:00Z</dcterms:created>
  <dcterms:modified xsi:type="dcterms:W3CDTF">2011-04-05T06:11:25Z</dcterms:modified>
</cp:coreProperties>
</file>