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306" r:id="rId4"/>
    <p:sldId id="307" r:id="rId5"/>
    <p:sldId id="312" r:id="rId6"/>
    <p:sldId id="313" r:id="rId7"/>
    <p:sldId id="258" r:id="rId8"/>
    <p:sldId id="259" r:id="rId9"/>
    <p:sldId id="260" r:id="rId10"/>
    <p:sldId id="315" r:id="rId11"/>
    <p:sldId id="261" r:id="rId12"/>
    <p:sldId id="262" r:id="rId13"/>
    <p:sldId id="263" r:id="rId14"/>
    <p:sldId id="264" r:id="rId15"/>
    <p:sldId id="265" r:id="rId16"/>
    <p:sldId id="266" r:id="rId17"/>
    <p:sldId id="269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308" r:id="rId38"/>
    <p:sldId id="30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316" r:id="rId49"/>
    <p:sldId id="317" r:id="rId50"/>
    <p:sldId id="318" r:id="rId51"/>
    <p:sldId id="300" r:id="rId52"/>
    <p:sldId id="319" r:id="rId53"/>
    <p:sldId id="301" r:id="rId54"/>
    <p:sldId id="320" r:id="rId55"/>
    <p:sldId id="321" r:id="rId56"/>
    <p:sldId id="322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73DC8C-74D3-4022-A917-599797BABEFF}" type="doc">
      <dgm:prSet loTypeId="urn:microsoft.com/office/officeart/2005/8/layout/chevron2" loCatId="list" qsTypeId="urn:microsoft.com/office/officeart/2005/8/quickstyle/3d1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81066734-28CA-4584-97A1-F846F8CBEE9C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Диагностический этап</a:t>
          </a:r>
          <a:endParaRPr lang="ru-RU" sz="1800" b="1" dirty="0">
            <a:solidFill>
              <a:srgbClr val="C00000"/>
            </a:solidFill>
          </a:endParaRPr>
        </a:p>
      </dgm:t>
    </dgm:pt>
    <dgm:pt modelId="{19444BBD-82A0-4119-A143-8FFA884592B0}" type="parTrans" cxnId="{7966263E-6C86-4046-AE48-1B37AB0A6FD5}">
      <dgm:prSet/>
      <dgm:spPr/>
      <dgm:t>
        <a:bodyPr/>
        <a:lstStyle/>
        <a:p>
          <a:endParaRPr lang="ru-RU"/>
        </a:p>
      </dgm:t>
    </dgm:pt>
    <dgm:pt modelId="{C4C87FAC-3AB1-4AE6-B0E4-53F3F9C82DA8}" type="sibTrans" cxnId="{7966263E-6C86-4046-AE48-1B37AB0A6FD5}">
      <dgm:prSet/>
      <dgm:spPr/>
      <dgm:t>
        <a:bodyPr/>
        <a:lstStyle/>
        <a:p>
          <a:endParaRPr lang="ru-RU"/>
        </a:p>
      </dgm:t>
    </dgm:pt>
    <dgm:pt modelId="{60FB426A-6D3A-41DF-B806-681EB759F5B4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Терапевтический этап</a:t>
          </a:r>
          <a:endParaRPr lang="ru-RU" sz="1800" b="1" dirty="0">
            <a:solidFill>
              <a:srgbClr val="C00000"/>
            </a:solidFill>
          </a:endParaRPr>
        </a:p>
      </dgm:t>
    </dgm:pt>
    <dgm:pt modelId="{CE5F5286-7E2A-4B72-94C4-7EE48CB06DD3}" type="parTrans" cxnId="{21AFE9D6-65E5-4C52-8223-587E01B74FC7}">
      <dgm:prSet/>
      <dgm:spPr/>
      <dgm:t>
        <a:bodyPr/>
        <a:lstStyle/>
        <a:p>
          <a:endParaRPr lang="ru-RU"/>
        </a:p>
      </dgm:t>
    </dgm:pt>
    <dgm:pt modelId="{918E99DD-7E07-4E41-8645-4F15739B04EC}" type="sibTrans" cxnId="{21AFE9D6-65E5-4C52-8223-587E01B74FC7}">
      <dgm:prSet/>
      <dgm:spPr/>
      <dgm:t>
        <a:bodyPr/>
        <a:lstStyle/>
        <a:p>
          <a:endParaRPr lang="ru-RU"/>
        </a:p>
      </dgm:t>
    </dgm:pt>
    <dgm:pt modelId="{98D4589C-9628-4204-950F-0439A82DC9DA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Профилактический этап</a:t>
          </a:r>
          <a:endParaRPr lang="ru-RU" sz="1800" b="1" dirty="0">
            <a:solidFill>
              <a:srgbClr val="C00000"/>
            </a:solidFill>
          </a:endParaRPr>
        </a:p>
      </dgm:t>
    </dgm:pt>
    <dgm:pt modelId="{90A32D88-4A5D-4867-B253-0BC4089B3817}" type="parTrans" cxnId="{AFCEDF9D-E902-459B-B947-B2A310CF9E22}">
      <dgm:prSet/>
      <dgm:spPr/>
      <dgm:t>
        <a:bodyPr/>
        <a:lstStyle/>
        <a:p>
          <a:endParaRPr lang="ru-RU"/>
        </a:p>
      </dgm:t>
    </dgm:pt>
    <dgm:pt modelId="{9142D083-9C9F-4DEC-9444-261795B46F16}" type="sibTrans" cxnId="{AFCEDF9D-E902-459B-B947-B2A310CF9E22}">
      <dgm:prSet/>
      <dgm:spPr/>
      <dgm:t>
        <a:bodyPr/>
        <a:lstStyle/>
        <a:p>
          <a:endParaRPr lang="ru-RU"/>
        </a:p>
      </dgm:t>
    </dgm:pt>
    <dgm:pt modelId="{C9F11403-CC72-49F2-B992-2B9BCAD55623}">
      <dgm:prSet custT="1"/>
      <dgm:spPr/>
      <dgm:t>
        <a:bodyPr/>
        <a:lstStyle/>
        <a:p>
          <a:r>
            <a:rPr lang="ru-RU" sz="1300" smtClean="0">
              <a:latin typeface="+mn-lt"/>
            </a:rPr>
            <a:t>Оценка биогеоценоза</a:t>
          </a:r>
          <a:endParaRPr lang="ru-RU" sz="1300">
            <a:latin typeface="+mn-lt"/>
          </a:endParaRPr>
        </a:p>
      </dgm:t>
    </dgm:pt>
    <dgm:pt modelId="{0C1A5F33-4B5C-47A8-97BE-CB1E17CA91B6}" type="parTrans" cxnId="{44D8C991-BDEF-4286-84A6-EE2CA1EE2084}">
      <dgm:prSet/>
      <dgm:spPr/>
      <dgm:t>
        <a:bodyPr/>
        <a:lstStyle/>
        <a:p>
          <a:endParaRPr lang="ru-RU"/>
        </a:p>
      </dgm:t>
    </dgm:pt>
    <dgm:pt modelId="{D52D571B-FDFC-49D4-91CF-B0DB23C66A68}" type="sibTrans" cxnId="{44D8C991-BDEF-4286-84A6-EE2CA1EE2084}">
      <dgm:prSet/>
      <dgm:spPr/>
      <dgm:t>
        <a:bodyPr/>
        <a:lstStyle/>
        <a:p>
          <a:endParaRPr lang="ru-RU"/>
        </a:p>
      </dgm:t>
    </dgm:pt>
    <dgm:pt modelId="{413AC88A-7EB6-4032-9742-C6955654DBB2}">
      <dgm:prSet custT="1"/>
      <dgm:spPr/>
      <dgm:t>
        <a:bodyPr/>
        <a:lstStyle/>
        <a:p>
          <a:r>
            <a:rPr lang="ru-RU" sz="1300" smtClean="0">
              <a:latin typeface="+mn-lt"/>
            </a:rPr>
            <a:t> Оценка производственных показателей</a:t>
          </a:r>
          <a:endParaRPr lang="ru-RU" sz="1300">
            <a:latin typeface="+mn-lt"/>
          </a:endParaRPr>
        </a:p>
      </dgm:t>
    </dgm:pt>
    <dgm:pt modelId="{F803CBF2-A80C-4531-9D47-E32C8CC6BBA4}" type="parTrans" cxnId="{217D1A68-FBF1-4F48-85BD-DC55E4AAD443}">
      <dgm:prSet/>
      <dgm:spPr/>
      <dgm:t>
        <a:bodyPr/>
        <a:lstStyle/>
        <a:p>
          <a:endParaRPr lang="ru-RU"/>
        </a:p>
      </dgm:t>
    </dgm:pt>
    <dgm:pt modelId="{4B4EE54F-5609-4995-9C0E-B2B46D102D7F}" type="sibTrans" cxnId="{217D1A68-FBF1-4F48-85BD-DC55E4AAD443}">
      <dgm:prSet/>
      <dgm:spPr/>
      <dgm:t>
        <a:bodyPr/>
        <a:lstStyle/>
        <a:p>
          <a:endParaRPr lang="ru-RU"/>
        </a:p>
      </dgm:t>
    </dgm:pt>
    <dgm:pt modelId="{F34F2A04-D4A9-463B-AB8C-E47184ED6072}">
      <dgm:prSet custT="1"/>
      <dgm:spPr/>
      <dgm:t>
        <a:bodyPr/>
        <a:lstStyle/>
        <a:p>
          <a:r>
            <a:rPr lang="ru-RU" sz="1300" dirty="0" smtClean="0">
              <a:latin typeface="+mn-lt"/>
            </a:rPr>
            <a:t> Оценка условий содержания животных</a:t>
          </a:r>
          <a:endParaRPr lang="ru-RU" sz="1300" dirty="0">
            <a:latin typeface="+mn-lt"/>
          </a:endParaRPr>
        </a:p>
      </dgm:t>
    </dgm:pt>
    <dgm:pt modelId="{AB6AA9BF-AB87-4E77-842A-FA1AAAC6C6D0}" type="parTrans" cxnId="{35215080-E5B7-4300-AC2D-551BF3E6831A}">
      <dgm:prSet/>
      <dgm:spPr/>
      <dgm:t>
        <a:bodyPr/>
        <a:lstStyle/>
        <a:p>
          <a:endParaRPr lang="ru-RU"/>
        </a:p>
      </dgm:t>
    </dgm:pt>
    <dgm:pt modelId="{3DE3A8D5-9A18-4F83-A97A-21D3AC5B86E3}" type="sibTrans" cxnId="{35215080-E5B7-4300-AC2D-551BF3E6831A}">
      <dgm:prSet/>
      <dgm:spPr/>
      <dgm:t>
        <a:bodyPr/>
        <a:lstStyle/>
        <a:p>
          <a:endParaRPr lang="ru-RU"/>
        </a:p>
      </dgm:t>
    </dgm:pt>
    <dgm:pt modelId="{C88C9324-D2D7-477C-A0F7-4ADF04BD1C92}">
      <dgm:prSet custT="1"/>
      <dgm:spPr/>
      <dgm:t>
        <a:bodyPr/>
        <a:lstStyle/>
        <a:p>
          <a:r>
            <a:rPr lang="ru-RU" sz="1300" smtClean="0">
              <a:latin typeface="+mn-lt"/>
            </a:rPr>
            <a:t> Анализ кормления и оценка качества кормов</a:t>
          </a:r>
          <a:endParaRPr lang="ru-RU" sz="1300">
            <a:latin typeface="+mn-lt"/>
          </a:endParaRPr>
        </a:p>
      </dgm:t>
    </dgm:pt>
    <dgm:pt modelId="{D62B84A8-9067-4EEF-AC25-74C3F4563F4B}" type="parTrans" cxnId="{440143D1-70B2-416C-BA43-8BE47D8D13F4}">
      <dgm:prSet/>
      <dgm:spPr/>
      <dgm:t>
        <a:bodyPr/>
        <a:lstStyle/>
        <a:p>
          <a:endParaRPr lang="ru-RU"/>
        </a:p>
      </dgm:t>
    </dgm:pt>
    <dgm:pt modelId="{D951EEB4-1AC3-409E-82BB-2BD66CFB41FF}" type="sibTrans" cxnId="{440143D1-70B2-416C-BA43-8BE47D8D13F4}">
      <dgm:prSet/>
      <dgm:spPr/>
      <dgm:t>
        <a:bodyPr/>
        <a:lstStyle/>
        <a:p>
          <a:endParaRPr lang="ru-RU"/>
        </a:p>
      </dgm:t>
    </dgm:pt>
    <dgm:pt modelId="{1259A3B4-E524-4FB2-92FA-9BCA594F44FB}">
      <dgm:prSet custT="1"/>
      <dgm:spPr/>
      <dgm:t>
        <a:bodyPr/>
        <a:lstStyle/>
        <a:p>
          <a:r>
            <a:rPr lang="ru-RU" sz="1300" dirty="0" smtClean="0">
              <a:latin typeface="+mn-lt"/>
            </a:rPr>
            <a:t> Полный клинический осмотр животных</a:t>
          </a:r>
          <a:endParaRPr lang="ru-RU" sz="1300" dirty="0">
            <a:latin typeface="+mn-lt"/>
          </a:endParaRPr>
        </a:p>
      </dgm:t>
    </dgm:pt>
    <dgm:pt modelId="{CD7F6AA4-04F1-4D51-BF8B-A92F9B853E29}" type="parTrans" cxnId="{DA5670D0-4B5D-4648-945C-520B6972CC1D}">
      <dgm:prSet/>
      <dgm:spPr/>
      <dgm:t>
        <a:bodyPr/>
        <a:lstStyle/>
        <a:p>
          <a:endParaRPr lang="ru-RU"/>
        </a:p>
      </dgm:t>
    </dgm:pt>
    <dgm:pt modelId="{300CF8F9-BF6E-4502-B4EF-FE6461751CFD}" type="sibTrans" cxnId="{DA5670D0-4B5D-4648-945C-520B6972CC1D}">
      <dgm:prSet/>
      <dgm:spPr/>
      <dgm:t>
        <a:bodyPr/>
        <a:lstStyle/>
        <a:p>
          <a:endParaRPr lang="ru-RU"/>
        </a:p>
      </dgm:t>
    </dgm:pt>
    <dgm:pt modelId="{1CE455ED-0115-4487-BD6E-56FB2F849DB4}">
      <dgm:prSet custT="1"/>
      <dgm:spPr/>
      <dgm:t>
        <a:bodyPr/>
        <a:lstStyle/>
        <a:p>
          <a:r>
            <a:rPr lang="ru-RU" sz="1300" dirty="0" smtClean="0">
              <a:latin typeface="+mn-lt"/>
            </a:rPr>
            <a:t>Дифференциальная диагностика заболеваний</a:t>
          </a:r>
          <a:endParaRPr lang="ru-RU" sz="1300" dirty="0">
            <a:latin typeface="+mn-lt"/>
          </a:endParaRPr>
        </a:p>
      </dgm:t>
    </dgm:pt>
    <dgm:pt modelId="{FA30F342-71EA-4D64-9F13-18A49513C049}" type="parTrans" cxnId="{E4134E72-AA60-4E8B-9641-1BCD53681EA1}">
      <dgm:prSet/>
      <dgm:spPr/>
      <dgm:t>
        <a:bodyPr/>
        <a:lstStyle/>
        <a:p>
          <a:endParaRPr lang="ru-RU"/>
        </a:p>
      </dgm:t>
    </dgm:pt>
    <dgm:pt modelId="{3DE90282-A842-4111-BD13-543A537787A9}" type="sibTrans" cxnId="{E4134E72-AA60-4E8B-9641-1BCD53681EA1}">
      <dgm:prSet/>
      <dgm:spPr/>
      <dgm:t>
        <a:bodyPr/>
        <a:lstStyle/>
        <a:p>
          <a:endParaRPr lang="ru-RU"/>
        </a:p>
      </dgm:t>
    </dgm:pt>
    <dgm:pt modelId="{33732817-B952-4259-8739-7CC4B2F2F2C2}">
      <dgm:prSet custT="1"/>
      <dgm:spPr/>
      <dgm:t>
        <a:bodyPr/>
        <a:lstStyle/>
        <a:p>
          <a:r>
            <a:rPr lang="ru-RU" sz="1300" dirty="0" smtClean="0">
              <a:latin typeface="+mn-lt"/>
            </a:rPr>
            <a:t>Лабораторные исследования субстратов</a:t>
          </a:r>
          <a:endParaRPr lang="ru-RU" sz="1300" dirty="0">
            <a:latin typeface="+mn-lt"/>
          </a:endParaRPr>
        </a:p>
      </dgm:t>
    </dgm:pt>
    <dgm:pt modelId="{FFD36144-A59E-4D41-9D29-D00567DD448A}" type="parTrans" cxnId="{A435C083-6862-4EAC-B2B3-84B037872251}">
      <dgm:prSet/>
      <dgm:spPr/>
      <dgm:t>
        <a:bodyPr/>
        <a:lstStyle/>
        <a:p>
          <a:endParaRPr lang="ru-RU"/>
        </a:p>
      </dgm:t>
    </dgm:pt>
    <dgm:pt modelId="{D7088B88-C146-4171-9374-46CE0A96B3DA}" type="sibTrans" cxnId="{A435C083-6862-4EAC-B2B3-84B037872251}">
      <dgm:prSet/>
      <dgm:spPr/>
      <dgm:t>
        <a:bodyPr/>
        <a:lstStyle/>
        <a:p>
          <a:endParaRPr lang="ru-RU"/>
        </a:p>
      </dgm:t>
    </dgm:pt>
    <dgm:pt modelId="{898D336D-D65E-462B-8C4E-BBD8B8D57224}">
      <dgm:prSet custT="1"/>
      <dgm:spPr/>
      <dgm:t>
        <a:bodyPr/>
        <a:lstStyle/>
        <a:p>
          <a:r>
            <a:rPr lang="ru-RU" altLang="ru-RU" sz="1300" smtClean="0"/>
            <a:t>Ликвидация белковой недостаточности</a:t>
          </a:r>
          <a:endParaRPr lang="ru-RU" sz="1300"/>
        </a:p>
      </dgm:t>
    </dgm:pt>
    <dgm:pt modelId="{246503FD-3D8C-4130-ADCA-BD1F7AB2965F}" type="parTrans" cxnId="{018F4E8F-CF0B-41F8-A86C-E054825EE401}">
      <dgm:prSet/>
      <dgm:spPr/>
      <dgm:t>
        <a:bodyPr/>
        <a:lstStyle/>
        <a:p>
          <a:endParaRPr lang="ru-RU"/>
        </a:p>
      </dgm:t>
    </dgm:pt>
    <dgm:pt modelId="{0A2BBCA8-D8F5-4C88-A945-C19D1B068A3B}" type="sibTrans" cxnId="{018F4E8F-CF0B-41F8-A86C-E054825EE401}">
      <dgm:prSet/>
      <dgm:spPr/>
      <dgm:t>
        <a:bodyPr/>
        <a:lstStyle/>
        <a:p>
          <a:endParaRPr lang="ru-RU"/>
        </a:p>
      </dgm:t>
    </dgm:pt>
    <dgm:pt modelId="{5B6E2D09-96B2-41D2-8DE6-8DF231C02F71}">
      <dgm:prSet custT="1"/>
      <dgm:spPr/>
      <dgm:t>
        <a:bodyPr/>
        <a:lstStyle/>
        <a:p>
          <a:r>
            <a:rPr lang="ru-RU" altLang="ru-RU" sz="1300" smtClean="0"/>
            <a:t>Ликвидация углеводной недостаточности</a:t>
          </a:r>
          <a:endParaRPr lang="ru-RU" altLang="ru-RU" sz="1300" dirty="0"/>
        </a:p>
      </dgm:t>
    </dgm:pt>
    <dgm:pt modelId="{9B623D14-3399-42A4-97F1-229CE397B8AF}" type="parTrans" cxnId="{5F52B78D-396E-4F13-8652-167DF207623D}">
      <dgm:prSet/>
      <dgm:spPr/>
      <dgm:t>
        <a:bodyPr/>
        <a:lstStyle/>
        <a:p>
          <a:endParaRPr lang="ru-RU"/>
        </a:p>
      </dgm:t>
    </dgm:pt>
    <dgm:pt modelId="{8C1E98D3-3721-4E8A-B127-636D96AC852F}" type="sibTrans" cxnId="{5F52B78D-396E-4F13-8652-167DF207623D}">
      <dgm:prSet/>
      <dgm:spPr/>
      <dgm:t>
        <a:bodyPr/>
        <a:lstStyle/>
        <a:p>
          <a:endParaRPr lang="ru-RU"/>
        </a:p>
      </dgm:t>
    </dgm:pt>
    <dgm:pt modelId="{BF3DB728-3531-4C56-BDA3-75157E140818}">
      <dgm:prSet custT="1"/>
      <dgm:spPr/>
      <dgm:t>
        <a:bodyPr/>
        <a:lstStyle/>
        <a:p>
          <a:r>
            <a:rPr lang="ru-RU" altLang="ru-RU" sz="1300" smtClean="0"/>
            <a:t>Ликвидация витаминной недостаточности</a:t>
          </a:r>
          <a:endParaRPr lang="ru-RU" altLang="ru-RU" sz="1300" dirty="0"/>
        </a:p>
      </dgm:t>
    </dgm:pt>
    <dgm:pt modelId="{94E96F44-2C89-4D0F-B2B7-2F7FBA5C0E6A}" type="parTrans" cxnId="{F4B7EDBB-A671-4896-8A09-E694758FFF73}">
      <dgm:prSet/>
      <dgm:spPr/>
      <dgm:t>
        <a:bodyPr/>
        <a:lstStyle/>
        <a:p>
          <a:endParaRPr lang="ru-RU"/>
        </a:p>
      </dgm:t>
    </dgm:pt>
    <dgm:pt modelId="{AC8FFC98-BD86-4B56-87FE-2A4002B2FE8B}" type="sibTrans" cxnId="{F4B7EDBB-A671-4896-8A09-E694758FFF73}">
      <dgm:prSet/>
      <dgm:spPr/>
      <dgm:t>
        <a:bodyPr/>
        <a:lstStyle/>
        <a:p>
          <a:endParaRPr lang="ru-RU"/>
        </a:p>
      </dgm:t>
    </dgm:pt>
    <dgm:pt modelId="{EBE13ABD-5525-40A8-AA2C-5E82915ABA74}">
      <dgm:prSet custT="1"/>
      <dgm:spPr/>
      <dgm:t>
        <a:bodyPr/>
        <a:lstStyle/>
        <a:p>
          <a:r>
            <a:rPr lang="ru-RU" altLang="ru-RU" sz="1300" dirty="0" smtClean="0"/>
            <a:t>Ликвидация минеральной недостаточности</a:t>
          </a:r>
          <a:endParaRPr lang="ru-RU" altLang="ru-RU" sz="1300" dirty="0"/>
        </a:p>
      </dgm:t>
    </dgm:pt>
    <dgm:pt modelId="{9455918B-4A3F-41D0-974C-FED0B552893C}" type="parTrans" cxnId="{14B57E24-599C-4956-8926-FCDD2012AC33}">
      <dgm:prSet/>
      <dgm:spPr/>
      <dgm:t>
        <a:bodyPr/>
        <a:lstStyle/>
        <a:p>
          <a:endParaRPr lang="ru-RU"/>
        </a:p>
      </dgm:t>
    </dgm:pt>
    <dgm:pt modelId="{E33EBA5D-7D11-44A5-BB60-71E5B77E5C47}" type="sibTrans" cxnId="{14B57E24-599C-4956-8926-FCDD2012AC33}">
      <dgm:prSet/>
      <dgm:spPr/>
      <dgm:t>
        <a:bodyPr/>
        <a:lstStyle/>
        <a:p>
          <a:endParaRPr lang="ru-RU"/>
        </a:p>
      </dgm:t>
    </dgm:pt>
    <dgm:pt modelId="{A32CDC6C-05F8-4E47-B338-9BEB50E39454}">
      <dgm:prSet custT="1"/>
      <dgm:spPr/>
      <dgm:t>
        <a:bodyPr/>
        <a:lstStyle/>
        <a:p>
          <a:r>
            <a:rPr lang="ru-RU" sz="1300" dirty="0" smtClean="0"/>
            <a:t>План профилактических мероприятий на  пастбищный период</a:t>
          </a:r>
          <a:endParaRPr lang="ru-RU" sz="1300" dirty="0"/>
        </a:p>
      </dgm:t>
    </dgm:pt>
    <dgm:pt modelId="{8F4E4B64-5071-42F4-8280-4DFA12A4C682}" type="parTrans" cxnId="{79E3A1A8-9D2A-4A49-A2DC-6706CEE2D74A}">
      <dgm:prSet/>
      <dgm:spPr/>
      <dgm:t>
        <a:bodyPr/>
        <a:lstStyle/>
        <a:p>
          <a:endParaRPr lang="ru-RU"/>
        </a:p>
      </dgm:t>
    </dgm:pt>
    <dgm:pt modelId="{9F0B392B-BF24-43B1-AF35-CA26A5662D06}" type="sibTrans" cxnId="{79E3A1A8-9D2A-4A49-A2DC-6706CEE2D74A}">
      <dgm:prSet/>
      <dgm:spPr/>
      <dgm:t>
        <a:bodyPr/>
        <a:lstStyle/>
        <a:p>
          <a:endParaRPr lang="ru-RU"/>
        </a:p>
      </dgm:t>
    </dgm:pt>
    <dgm:pt modelId="{1EFAC1DE-268F-434C-9BF8-C1241C548AA1}">
      <dgm:prSet custT="1"/>
      <dgm:spPr/>
      <dgm:t>
        <a:bodyPr/>
        <a:lstStyle/>
        <a:p>
          <a:r>
            <a:rPr lang="ru-RU" sz="1300" dirty="0" smtClean="0"/>
            <a:t> План профилактических мероприятий на  зимне-стойловый период</a:t>
          </a:r>
          <a:endParaRPr lang="ru-RU" sz="1300" dirty="0"/>
        </a:p>
      </dgm:t>
    </dgm:pt>
    <dgm:pt modelId="{9523ACF3-AC95-47BB-87A6-ABD96F3430A7}" type="parTrans" cxnId="{D8FE26DF-7D55-40DE-9601-1D87BB9FD2CA}">
      <dgm:prSet/>
      <dgm:spPr/>
      <dgm:t>
        <a:bodyPr/>
        <a:lstStyle/>
        <a:p>
          <a:endParaRPr lang="ru-RU"/>
        </a:p>
      </dgm:t>
    </dgm:pt>
    <dgm:pt modelId="{06A6D9A3-58CE-4F7E-9B97-EFBDB60447EB}" type="sibTrans" cxnId="{D8FE26DF-7D55-40DE-9601-1D87BB9FD2CA}">
      <dgm:prSet/>
      <dgm:spPr/>
      <dgm:t>
        <a:bodyPr/>
        <a:lstStyle/>
        <a:p>
          <a:endParaRPr lang="ru-RU"/>
        </a:p>
      </dgm:t>
    </dgm:pt>
    <dgm:pt modelId="{D1FF88F8-2D44-4F29-9FBA-2D277E7E0D8F}" type="pres">
      <dgm:prSet presAssocID="{AD73DC8C-74D3-4022-A917-599797BABEF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2FBADB-2253-44FF-A7D8-BA2A92C8D40D}" type="pres">
      <dgm:prSet presAssocID="{81066734-28CA-4584-97A1-F846F8CBEE9C}" presName="composite" presStyleCnt="0"/>
      <dgm:spPr/>
    </dgm:pt>
    <dgm:pt modelId="{8EC48B62-C7C9-45E2-A68D-05DAA51F0379}" type="pres">
      <dgm:prSet presAssocID="{81066734-28CA-4584-97A1-F846F8CBEE9C}" presName="parentText" presStyleLbl="alignNode1" presStyleIdx="0" presStyleCnt="3" custScaleX="177037" custLinFactNeighborX="-37703" custLinFactNeighborY="-576">
        <dgm:presLayoutVars>
          <dgm:chMax val="1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ru-RU"/>
        </a:p>
      </dgm:t>
    </dgm:pt>
    <dgm:pt modelId="{EF7236C8-A535-4F2C-8A46-E91883621AEE}" type="pres">
      <dgm:prSet presAssocID="{81066734-28CA-4584-97A1-F846F8CBEE9C}" presName="descendantText" presStyleLbl="alignAcc1" presStyleIdx="0" presStyleCnt="3" custAng="0" custScaleX="74161" custScaleY="117791" custLinFactNeighborX="-10181" custLinFactNeighborY="182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C290670E-178C-49F0-A9C7-97908985802B}" type="pres">
      <dgm:prSet presAssocID="{C4C87FAC-3AB1-4AE6-B0E4-53F3F9C82DA8}" presName="sp" presStyleCnt="0"/>
      <dgm:spPr/>
    </dgm:pt>
    <dgm:pt modelId="{402446E4-DC65-463E-8237-1F4CB5D594AA}" type="pres">
      <dgm:prSet presAssocID="{60FB426A-6D3A-41DF-B806-681EB759F5B4}" presName="composite" presStyleCnt="0"/>
      <dgm:spPr/>
    </dgm:pt>
    <dgm:pt modelId="{6B3DD2E0-117B-4A9A-B051-6348BBB40593}" type="pres">
      <dgm:prSet presAssocID="{60FB426A-6D3A-41DF-B806-681EB759F5B4}" presName="parentText" presStyleLbl="alignNode1" presStyleIdx="1" presStyleCnt="3" custScaleX="177037" custLinFactNeighborX="-37702" custLinFactNeighborY="7245">
        <dgm:presLayoutVars>
          <dgm:chMax val="1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ru-RU"/>
        </a:p>
      </dgm:t>
    </dgm:pt>
    <dgm:pt modelId="{049D9BE6-6256-42FB-B9F2-70F278A68945}" type="pres">
      <dgm:prSet presAssocID="{60FB426A-6D3A-41DF-B806-681EB759F5B4}" presName="descendantText" presStyleLbl="alignAcc1" presStyleIdx="1" presStyleCnt="3" custScaleX="73364" custScaleY="80543" custLinFactNeighborX="-9612" custLinFactNeighborY="26301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F80F5F54-7DB1-46A0-90B9-5A5A7A85E94E}" type="pres">
      <dgm:prSet presAssocID="{918E99DD-7E07-4E41-8645-4F15739B04EC}" presName="sp" presStyleCnt="0"/>
      <dgm:spPr/>
    </dgm:pt>
    <dgm:pt modelId="{62ACEE6F-154A-4FE1-89A9-4546E605821C}" type="pres">
      <dgm:prSet presAssocID="{98D4589C-9628-4204-950F-0439A82DC9DA}" presName="composite" presStyleCnt="0"/>
      <dgm:spPr/>
    </dgm:pt>
    <dgm:pt modelId="{3D90B817-6964-42D9-8196-0C6BB5745CB7}" type="pres">
      <dgm:prSet presAssocID="{98D4589C-9628-4204-950F-0439A82DC9DA}" presName="parentText" presStyleLbl="alignNode1" presStyleIdx="2" presStyleCnt="3" custScaleX="177037" custLinFactNeighborX="-37702" custLinFactNeighborY="486">
        <dgm:presLayoutVars>
          <dgm:chMax val="1"/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ru-RU"/>
        </a:p>
      </dgm:t>
    </dgm:pt>
    <dgm:pt modelId="{F9DF8C80-5E2D-4E27-83A2-547C7123D25C}" type="pres">
      <dgm:prSet presAssocID="{98D4589C-9628-4204-950F-0439A82DC9DA}" presName="descendantText" presStyleLbl="alignAcc1" presStyleIdx="2" presStyleCnt="3" custScaleX="67025" custScaleY="58753" custLinFactNeighborX="-9859" custLinFactNeighborY="7934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</dgm:ptLst>
  <dgm:cxnLst>
    <dgm:cxn modelId="{0157F137-CE2A-447D-BD86-1161B67B5861}" type="presOf" srcId="{81066734-28CA-4584-97A1-F846F8CBEE9C}" destId="{8EC48B62-C7C9-45E2-A68D-05DAA51F0379}" srcOrd="0" destOrd="0" presId="urn:microsoft.com/office/officeart/2005/8/layout/chevron2"/>
    <dgm:cxn modelId="{8438A724-359E-43DE-A36E-BF8AC628E4E0}" type="presOf" srcId="{1CE455ED-0115-4487-BD6E-56FB2F849DB4}" destId="{EF7236C8-A535-4F2C-8A46-E91883621AEE}" srcOrd="0" destOrd="5" presId="urn:microsoft.com/office/officeart/2005/8/layout/chevron2"/>
    <dgm:cxn modelId="{44D8C991-BDEF-4286-84A6-EE2CA1EE2084}" srcId="{81066734-28CA-4584-97A1-F846F8CBEE9C}" destId="{C9F11403-CC72-49F2-B992-2B9BCAD55623}" srcOrd="0" destOrd="0" parTransId="{0C1A5F33-4B5C-47A8-97BE-CB1E17CA91B6}" sibTransId="{D52D571B-FDFC-49D4-91CF-B0DB23C66A68}"/>
    <dgm:cxn modelId="{7ECA2BF5-C679-4A3A-9D27-5EDB6A6DD02A}" type="presOf" srcId="{BF3DB728-3531-4C56-BDA3-75157E140818}" destId="{049D9BE6-6256-42FB-B9F2-70F278A68945}" srcOrd="0" destOrd="2" presId="urn:microsoft.com/office/officeart/2005/8/layout/chevron2"/>
    <dgm:cxn modelId="{3E5CB878-3F2C-424C-918D-7B650DBD498D}" type="presOf" srcId="{C9F11403-CC72-49F2-B992-2B9BCAD55623}" destId="{EF7236C8-A535-4F2C-8A46-E91883621AEE}" srcOrd="0" destOrd="0" presId="urn:microsoft.com/office/officeart/2005/8/layout/chevron2"/>
    <dgm:cxn modelId="{35215080-E5B7-4300-AC2D-551BF3E6831A}" srcId="{81066734-28CA-4584-97A1-F846F8CBEE9C}" destId="{F34F2A04-D4A9-463B-AB8C-E47184ED6072}" srcOrd="2" destOrd="0" parTransId="{AB6AA9BF-AB87-4E77-842A-FA1AAAC6C6D0}" sibTransId="{3DE3A8D5-9A18-4F83-A97A-21D3AC5B86E3}"/>
    <dgm:cxn modelId="{FDB668C0-B457-4CA5-AE17-E59042B0BB5C}" type="presOf" srcId="{AD73DC8C-74D3-4022-A917-599797BABEFF}" destId="{D1FF88F8-2D44-4F29-9FBA-2D277E7E0D8F}" srcOrd="0" destOrd="0" presId="urn:microsoft.com/office/officeart/2005/8/layout/chevron2"/>
    <dgm:cxn modelId="{440143D1-70B2-416C-BA43-8BE47D8D13F4}" srcId="{81066734-28CA-4584-97A1-F846F8CBEE9C}" destId="{C88C9324-D2D7-477C-A0F7-4ADF04BD1C92}" srcOrd="3" destOrd="0" parTransId="{D62B84A8-9067-4EEF-AC25-74C3F4563F4B}" sibTransId="{D951EEB4-1AC3-409E-82BB-2BD66CFB41FF}"/>
    <dgm:cxn modelId="{33E68AF7-A15A-4DAD-85B8-3ACDACB4EA4E}" type="presOf" srcId="{33732817-B952-4259-8739-7CC4B2F2F2C2}" destId="{EF7236C8-A535-4F2C-8A46-E91883621AEE}" srcOrd="0" destOrd="6" presId="urn:microsoft.com/office/officeart/2005/8/layout/chevron2"/>
    <dgm:cxn modelId="{14B57E24-599C-4956-8926-FCDD2012AC33}" srcId="{60FB426A-6D3A-41DF-B806-681EB759F5B4}" destId="{EBE13ABD-5525-40A8-AA2C-5E82915ABA74}" srcOrd="3" destOrd="0" parTransId="{9455918B-4A3F-41D0-974C-FED0B552893C}" sibTransId="{E33EBA5D-7D11-44A5-BB60-71E5B77E5C47}"/>
    <dgm:cxn modelId="{F4B7EDBB-A671-4896-8A09-E694758FFF73}" srcId="{60FB426A-6D3A-41DF-B806-681EB759F5B4}" destId="{BF3DB728-3531-4C56-BDA3-75157E140818}" srcOrd="2" destOrd="0" parTransId="{94E96F44-2C89-4D0F-B2B7-2F7FBA5C0E6A}" sibTransId="{AC8FFC98-BD86-4B56-87FE-2A4002B2FE8B}"/>
    <dgm:cxn modelId="{D8FE26DF-7D55-40DE-9601-1D87BB9FD2CA}" srcId="{98D4589C-9628-4204-950F-0439A82DC9DA}" destId="{1EFAC1DE-268F-434C-9BF8-C1241C548AA1}" srcOrd="1" destOrd="0" parTransId="{9523ACF3-AC95-47BB-87A6-ABD96F3430A7}" sibTransId="{06A6D9A3-58CE-4F7E-9B97-EFBDB60447EB}"/>
    <dgm:cxn modelId="{C7F7425C-0D68-4119-A40F-6E7A261DC167}" type="presOf" srcId="{C88C9324-D2D7-477C-A0F7-4ADF04BD1C92}" destId="{EF7236C8-A535-4F2C-8A46-E91883621AEE}" srcOrd="0" destOrd="3" presId="urn:microsoft.com/office/officeart/2005/8/layout/chevron2"/>
    <dgm:cxn modelId="{ADECE84F-0DDB-4A92-9B04-D471250BFFDF}" type="presOf" srcId="{60FB426A-6D3A-41DF-B806-681EB759F5B4}" destId="{6B3DD2E0-117B-4A9A-B051-6348BBB40593}" srcOrd="0" destOrd="0" presId="urn:microsoft.com/office/officeart/2005/8/layout/chevron2"/>
    <dgm:cxn modelId="{21AFE9D6-65E5-4C52-8223-587E01B74FC7}" srcId="{AD73DC8C-74D3-4022-A917-599797BABEFF}" destId="{60FB426A-6D3A-41DF-B806-681EB759F5B4}" srcOrd="1" destOrd="0" parTransId="{CE5F5286-7E2A-4B72-94C4-7EE48CB06DD3}" sibTransId="{918E99DD-7E07-4E41-8645-4F15739B04EC}"/>
    <dgm:cxn modelId="{7966263E-6C86-4046-AE48-1B37AB0A6FD5}" srcId="{AD73DC8C-74D3-4022-A917-599797BABEFF}" destId="{81066734-28CA-4584-97A1-F846F8CBEE9C}" srcOrd="0" destOrd="0" parTransId="{19444BBD-82A0-4119-A143-8FFA884592B0}" sibTransId="{C4C87FAC-3AB1-4AE6-B0E4-53F3F9C82DA8}"/>
    <dgm:cxn modelId="{E4134E72-AA60-4E8B-9641-1BCD53681EA1}" srcId="{81066734-28CA-4584-97A1-F846F8CBEE9C}" destId="{1CE455ED-0115-4487-BD6E-56FB2F849DB4}" srcOrd="5" destOrd="0" parTransId="{FA30F342-71EA-4D64-9F13-18A49513C049}" sibTransId="{3DE90282-A842-4111-BD13-543A537787A9}"/>
    <dgm:cxn modelId="{5F52B78D-396E-4F13-8652-167DF207623D}" srcId="{60FB426A-6D3A-41DF-B806-681EB759F5B4}" destId="{5B6E2D09-96B2-41D2-8DE6-8DF231C02F71}" srcOrd="1" destOrd="0" parTransId="{9B623D14-3399-42A4-97F1-229CE397B8AF}" sibTransId="{8C1E98D3-3721-4E8A-B127-636D96AC852F}"/>
    <dgm:cxn modelId="{44A5E1CF-BE51-49A5-BED1-29BBAD72BFBB}" type="presOf" srcId="{EBE13ABD-5525-40A8-AA2C-5E82915ABA74}" destId="{049D9BE6-6256-42FB-B9F2-70F278A68945}" srcOrd="0" destOrd="3" presId="urn:microsoft.com/office/officeart/2005/8/layout/chevron2"/>
    <dgm:cxn modelId="{4F72EF64-604D-4F23-B564-26783CA0467A}" type="presOf" srcId="{1259A3B4-E524-4FB2-92FA-9BCA594F44FB}" destId="{EF7236C8-A535-4F2C-8A46-E91883621AEE}" srcOrd="0" destOrd="4" presId="urn:microsoft.com/office/officeart/2005/8/layout/chevron2"/>
    <dgm:cxn modelId="{79E3A1A8-9D2A-4A49-A2DC-6706CEE2D74A}" srcId="{98D4589C-9628-4204-950F-0439A82DC9DA}" destId="{A32CDC6C-05F8-4E47-B338-9BEB50E39454}" srcOrd="0" destOrd="0" parTransId="{8F4E4B64-5071-42F4-8280-4DFA12A4C682}" sibTransId="{9F0B392B-BF24-43B1-AF35-CA26A5662D06}"/>
    <dgm:cxn modelId="{D54DC514-35F7-4039-84F8-624086140CFE}" type="presOf" srcId="{413AC88A-7EB6-4032-9742-C6955654DBB2}" destId="{EF7236C8-A535-4F2C-8A46-E91883621AEE}" srcOrd="0" destOrd="1" presId="urn:microsoft.com/office/officeart/2005/8/layout/chevron2"/>
    <dgm:cxn modelId="{C68AC3BA-2284-447C-89AC-69FFA875502A}" type="presOf" srcId="{A32CDC6C-05F8-4E47-B338-9BEB50E39454}" destId="{F9DF8C80-5E2D-4E27-83A2-547C7123D25C}" srcOrd="0" destOrd="0" presId="urn:microsoft.com/office/officeart/2005/8/layout/chevron2"/>
    <dgm:cxn modelId="{F0C477F2-07B4-427D-A555-9FE93256CD26}" type="presOf" srcId="{98D4589C-9628-4204-950F-0439A82DC9DA}" destId="{3D90B817-6964-42D9-8196-0C6BB5745CB7}" srcOrd="0" destOrd="0" presId="urn:microsoft.com/office/officeart/2005/8/layout/chevron2"/>
    <dgm:cxn modelId="{4C0E9D2D-DFA4-4B19-8CB5-5F3F47C16F6C}" type="presOf" srcId="{5B6E2D09-96B2-41D2-8DE6-8DF231C02F71}" destId="{049D9BE6-6256-42FB-B9F2-70F278A68945}" srcOrd="0" destOrd="1" presId="urn:microsoft.com/office/officeart/2005/8/layout/chevron2"/>
    <dgm:cxn modelId="{018F4E8F-CF0B-41F8-A86C-E054825EE401}" srcId="{60FB426A-6D3A-41DF-B806-681EB759F5B4}" destId="{898D336D-D65E-462B-8C4E-BBD8B8D57224}" srcOrd="0" destOrd="0" parTransId="{246503FD-3D8C-4130-ADCA-BD1F7AB2965F}" sibTransId="{0A2BBCA8-D8F5-4C88-A945-C19D1B068A3B}"/>
    <dgm:cxn modelId="{4D40474F-9057-482D-A1A8-533EC2C085BC}" type="presOf" srcId="{898D336D-D65E-462B-8C4E-BBD8B8D57224}" destId="{049D9BE6-6256-42FB-B9F2-70F278A68945}" srcOrd="0" destOrd="0" presId="urn:microsoft.com/office/officeart/2005/8/layout/chevron2"/>
    <dgm:cxn modelId="{4BA7785F-AB09-4C20-9055-251D47730982}" type="presOf" srcId="{F34F2A04-D4A9-463B-AB8C-E47184ED6072}" destId="{EF7236C8-A535-4F2C-8A46-E91883621AEE}" srcOrd="0" destOrd="2" presId="urn:microsoft.com/office/officeart/2005/8/layout/chevron2"/>
    <dgm:cxn modelId="{217D1A68-FBF1-4F48-85BD-DC55E4AAD443}" srcId="{81066734-28CA-4584-97A1-F846F8CBEE9C}" destId="{413AC88A-7EB6-4032-9742-C6955654DBB2}" srcOrd="1" destOrd="0" parTransId="{F803CBF2-A80C-4531-9D47-E32C8CC6BBA4}" sibTransId="{4B4EE54F-5609-4995-9C0E-B2B46D102D7F}"/>
    <dgm:cxn modelId="{DA5670D0-4B5D-4648-945C-520B6972CC1D}" srcId="{81066734-28CA-4584-97A1-F846F8CBEE9C}" destId="{1259A3B4-E524-4FB2-92FA-9BCA594F44FB}" srcOrd="4" destOrd="0" parTransId="{CD7F6AA4-04F1-4D51-BF8B-A92F9B853E29}" sibTransId="{300CF8F9-BF6E-4502-B4EF-FE6461751CFD}"/>
    <dgm:cxn modelId="{AFCEDF9D-E902-459B-B947-B2A310CF9E22}" srcId="{AD73DC8C-74D3-4022-A917-599797BABEFF}" destId="{98D4589C-9628-4204-950F-0439A82DC9DA}" srcOrd="2" destOrd="0" parTransId="{90A32D88-4A5D-4867-B253-0BC4089B3817}" sibTransId="{9142D083-9C9F-4DEC-9444-261795B46F16}"/>
    <dgm:cxn modelId="{86C32C52-F9E7-4437-A41C-977CDAEDFF10}" type="presOf" srcId="{1EFAC1DE-268F-434C-9BF8-C1241C548AA1}" destId="{F9DF8C80-5E2D-4E27-83A2-547C7123D25C}" srcOrd="0" destOrd="1" presId="urn:microsoft.com/office/officeart/2005/8/layout/chevron2"/>
    <dgm:cxn modelId="{A435C083-6862-4EAC-B2B3-84B037872251}" srcId="{81066734-28CA-4584-97A1-F846F8CBEE9C}" destId="{33732817-B952-4259-8739-7CC4B2F2F2C2}" srcOrd="6" destOrd="0" parTransId="{FFD36144-A59E-4D41-9D29-D00567DD448A}" sibTransId="{D7088B88-C146-4171-9374-46CE0A96B3DA}"/>
    <dgm:cxn modelId="{C3C18CDE-856C-4C94-99AA-B6B21784B1F3}" type="presParOf" srcId="{D1FF88F8-2D44-4F29-9FBA-2D277E7E0D8F}" destId="{632FBADB-2253-44FF-A7D8-BA2A92C8D40D}" srcOrd="0" destOrd="0" presId="urn:microsoft.com/office/officeart/2005/8/layout/chevron2"/>
    <dgm:cxn modelId="{D52BD420-01CC-44F0-9E4B-6DAD09D64E3D}" type="presParOf" srcId="{632FBADB-2253-44FF-A7D8-BA2A92C8D40D}" destId="{8EC48B62-C7C9-45E2-A68D-05DAA51F0379}" srcOrd="0" destOrd="0" presId="urn:microsoft.com/office/officeart/2005/8/layout/chevron2"/>
    <dgm:cxn modelId="{5076B06C-18C7-47FF-8856-1BF414C38144}" type="presParOf" srcId="{632FBADB-2253-44FF-A7D8-BA2A92C8D40D}" destId="{EF7236C8-A535-4F2C-8A46-E91883621AEE}" srcOrd="1" destOrd="0" presId="urn:microsoft.com/office/officeart/2005/8/layout/chevron2"/>
    <dgm:cxn modelId="{3FA2AFAD-2E53-4986-BF0F-D397804C1251}" type="presParOf" srcId="{D1FF88F8-2D44-4F29-9FBA-2D277E7E0D8F}" destId="{C290670E-178C-49F0-A9C7-97908985802B}" srcOrd="1" destOrd="0" presId="urn:microsoft.com/office/officeart/2005/8/layout/chevron2"/>
    <dgm:cxn modelId="{D78554C4-C520-4F1F-99D7-34887276A8F8}" type="presParOf" srcId="{D1FF88F8-2D44-4F29-9FBA-2D277E7E0D8F}" destId="{402446E4-DC65-463E-8237-1F4CB5D594AA}" srcOrd="2" destOrd="0" presId="urn:microsoft.com/office/officeart/2005/8/layout/chevron2"/>
    <dgm:cxn modelId="{0BF62356-2135-4F2A-92DF-8796A1C773BC}" type="presParOf" srcId="{402446E4-DC65-463E-8237-1F4CB5D594AA}" destId="{6B3DD2E0-117B-4A9A-B051-6348BBB40593}" srcOrd="0" destOrd="0" presId="urn:microsoft.com/office/officeart/2005/8/layout/chevron2"/>
    <dgm:cxn modelId="{11BF3139-D5B4-4D10-8709-97DA166476E9}" type="presParOf" srcId="{402446E4-DC65-463E-8237-1F4CB5D594AA}" destId="{049D9BE6-6256-42FB-B9F2-70F278A68945}" srcOrd="1" destOrd="0" presId="urn:microsoft.com/office/officeart/2005/8/layout/chevron2"/>
    <dgm:cxn modelId="{28783E48-D249-48E7-974C-70D33EA55A35}" type="presParOf" srcId="{D1FF88F8-2D44-4F29-9FBA-2D277E7E0D8F}" destId="{F80F5F54-7DB1-46A0-90B9-5A5A7A85E94E}" srcOrd="3" destOrd="0" presId="urn:microsoft.com/office/officeart/2005/8/layout/chevron2"/>
    <dgm:cxn modelId="{335E8EB8-D9C5-458C-8FB1-5975C1DAF27B}" type="presParOf" srcId="{D1FF88F8-2D44-4F29-9FBA-2D277E7E0D8F}" destId="{62ACEE6F-154A-4FE1-89A9-4546E605821C}" srcOrd="4" destOrd="0" presId="urn:microsoft.com/office/officeart/2005/8/layout/chevron2"/>
    <dgm:cxn modelId="{3B35B407-92FF-4C34-B65A-F9C368D10204}" type="presParOf" srcId="{62ACEE6F-154A-4FE1-89A9-4546E605821C}" destId="{3D90B817-6964-42D9-8196-0C6BB5745CB7}" srcOrd="0" destOrd="0" presId="urn:microsoft.com/office/officeart/2005/8/layout/chevron2"/>
    <dgm:cxn modelId="{EF140011-7393-4687-AEBB-F74678EECC65}" type="presParOf" srcId="{62ACEE6F-154A-4FE1-89A9-4546E605821C}" destId="{F9DF8C80-5E2D-4E27-83A2-547C7123D25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DA9743E-BEC2-4075-A6F7-FB2B6DCE2F76}" type="datetimeFigureOut">
              <a:rPr lang="ru-RU" smtClean="0"/>
              <a:t>15.04.2016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D1AC856-655A-4DE2-BD7C-36BCC3377A4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691680" y="2276872"/>
            <a:ext cx="6840760" cy="4176464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2794166"/>
            <a:ext cx="6840760" cy="3141876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Диспансеризация крупного рогатого скота при незаразных болезнях животных</a:t>
            </a:r>
            <a:endParaRPr lang="ru-RU" sz="4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327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208912" cy="2808311"/>
          </a:xfrm>
        </p:spPr>
        <p:txBody>
          <a:bodyPr>
            <a:normAutofit lnSpcReduction="10000"/>
          </a:bodyPr>
          <a:lstStyle/>
          <a:p>
            <a:pPr marL="68580" indent="0" algn="ctr">
              <a:spcBef>
                <a:spcPct val="50000"/>
              </a:spcBef>
              <a:buNone/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Диспансеризация –</a:t>
            </a:r>
            <a:r>
              <a:rPr lang="ru-RU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это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система плановых диагностических, лечебно-профилактических и организационно -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хозяйственных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мероприятий, направленных на </a:t>
            </a:r>
            <a:r>
              <a:rPr lang="ru-RU" dirty="0">
                <a:solidFill>
                  <a:schemeClr val="tx1"/>
                </a:solidFill>
              </a:rPr>
              <a:t>направленных на создание здоровых высокопродуктивных стад </a:t>
            </a:r>
            <a:r>
              <a:rPr lang="ru-RU" dirty="0" smtClean="0">
                <a:solidFill>
                  <a:schemeClr val="tx1"/>
                </a:solidFill>
              </a:rPr>
              <a:t>животных и </a:t>
            </a:r>
            <a:r>
              <a:rPr lang="ru-RU" dirty="0">
                <a:solidFill>
                  <a:schemeClr val="tx1"/>
                </a:solidFill>
              </a:rPr>
              <a:t>уменьшение и ликвидацию внутренних незаразных, акушерско-гинекологических, хирургических и других болезней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.</a:t>
            </a:r>
            <a:endParaRPr lang="ru-RU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67544" y="3861048"/>
            <a:ext cx="8208912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algn="ctr">
              <a:spcBef>
                <a:spcPct val="50000"/>
              </a:spcBef>
              <a:buNone/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Цель диспансеризации –</a:t>
            </a:r>
            <a:r>
              <a:rPr lang="ru-RU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сохранение здоровья 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животных и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создание на этой основе здоровых, высокопродуктивных стад, с высоким уровнем естественной резистентности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.</a:t>
            </a:r>
            <a:endParaRPr lang="ru-RU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1958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467544" y="764704"/>
            <a:ext cx="8208912" cy="554461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Диспансеризация позволяет </a:t>
            </a:r>
            <a:r>
              <a:rPr lang="ru-RU" sz="2800" dirty="0">
                <a:solidFill>
                  <a:schemeClr val="tx1"/>
                </a:solidFill>
              </a:rPr>
              <a:t>осуществлять контроль за состоянием обмена веществ у животных в целом по стаду, своевременно выявлять субклинические формы болезней, разобраться в сложном комплексе причин, вызывающих их, намечать пути профилактики и лечения.</a:t>
            </a:r>
          </a:p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диспансеризации </a:t>
            </a:r>
            <a:r>
              <a:rPr lang="ru-RU" sz="2800" dirty="0">
                <a:solidFill>
                  <a:schemeClr val="tx1"/>
                </a:solidFill>
              </a:rPr>
              <a:t>позволяют </a:t>
            </a:r>
            <a:r>
              <a:rPr lang="ru-RU" sz="2800" dirty="0" smtClean="0">
                <a:solidFill>
                  <a:schemeClr val="tx1"/>
                </a:solidFill>
              </a:rPr>
              <a:t>руководителям и специалистам активно </a:t>
            </a:r>
            <a:r>
              <a:rPr lang="ru-RU" sz="2800" dirty="0">
                <a:solidFill>
                  <a:schemeClr val="tx1"/>
                </a:solidFill>
              </a:rPr>
              <a:t>влиять на технологию животноводства, совместно с агрономической, зоотехнической и другими службами участвовать в создании биологически полноценной кормовой базы, отвечающей особенностям обмена веществ и уровню стабильной высоко продуктивности животных - необходимого условия научно-технического прогресса в животноводстве и ветеринарии.</a:t>
            </a:r>
          </a:p>
        </p:txBody>
      </p:sp>
    </p:spTree>
    <p:extLst>
      <p:ext uri="{BB962C8B-B14F-4D97-AF65-F5344CB8AC3E}">
        <p14:creationId xmlns:p14="http://schemas.microsoft.com/office/powerpoint/2010/main" val="1951470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523694"/>
            <a:ext cx="8136904" cy="4065546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 основу методики диспансеризации животных при внутренних незаразных болезнях, включая алиментарные и эндокринные болезни, положены </a:t>
            </a:r>
            <a:r>
              <a:rPr lang="ru-RU" dirty="0">
                <a:solidFill>
                  <a:srgbClr val="FF0000"/>
                </a:solidFill>
              </a:rPr>
              <a:t>принципы выборочной совокупности и непрерывности. 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Первый</a:t>
            </a:r>
            <a:r>
              <a:rPr lang="ru-RU" dirty="0" smtClean="0"/>
              <a:t> </a:t>
            </a:r>
            <a:r>
              <a:rPr lang="ru-RU" dirty="0"/>
              <a:t>достигается путем обследования контрольных ферм (дворов, секций) и контрольных групп животных,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Второй</a:t>
            </a:r>
            <a:r>
              <a:rPr lang="ru-RU" dirty="0" smtClean="0"/>
              <a:t> </a:t>
            </a:r>
            <a:r>
              <a:rPr lang="ru-RU" dirty="0"/>
              <a:t>- благодаря проведению основной, наиболее полной, и промежуточной (текущей) диспансеризации без значительного увеличения общего объема исследований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692696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Методика проведения </a:t>
            </a:r>
            <a:r>
              <a:rPr lang="ru-RU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диспенсеризации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незаразным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болезням животных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266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340768"/>
            <a:ext cx="7992888" cy="4824536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Основную </a:t>
            </a:r>
            <a:r>
              <a:rPr lang="ru-RU" dirty="0">
                <a:solidFill>
                  <a:schemeClr val="tx1"/>
                </a:solidFill>
              </a:rPr>
              <a:t>проводят раз в год (январь - февраль), текущую - раз в квартал. </a:t>
            </a:r>
          </a:p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Основная диспансеризация включает:</a:t>
            </a:r>
          </a:p>
          <a:p>
            <a:r>
              <a:rPr lang="ru-RU" dirty="0">
                <a:solidFill>
                  <a:schemeClr val="tx1"/>
                </a:solidFill>
              </a:rPr>
              <a:t>- анализ производственных показателей по животноводству и ветеринарии; </a:t>
            </a:r>
          </a:p>
          <a:p>
            <a:r>
              <a:rPr lang="ru-RU" dirty="0">
                <a:solidFill>
                  <a:schemeClr val="tx1"/>
                </a:solidFill>
              </a:rPr>
              <a:t>- ветеринарный осмотр животных; </a:t>
            </a:r>
          </a:p>
          <a:p>
            <a:r>
              <a:rPr lang="ru-RU" dirty="0">
                <a:solidFill>
                  <a:schemeClr val="tx1"/>
                </a:solidFill>
              </a:rPr>
              <a:t>- клиническое обследование контрольных групп; </a:t>
            </a:r>
          </a:p>
          <a:p>
            <a:r>
              <a:rPr lang="ru-RU" dirty="0">
                <a:solidFill>
                  <a:schemeClr val="tx1"/>
                </a:solidFill>
              </a:rPr>
              <a:t>- исследование крови, мочи, молока; </a:t>
            </a:r>
          </a:p>
          <a:p>
            <a:r>
              <a:rPr lang="ru-RU" dirty="0">
                <a:solidFill>
                  <a:schemeClr val="tx1"/>
                </a:solidFill>
              </a:rPr>
              <a:t>- анализ кормления и содержания скота; </a:t>
            </a:r>
          </a:p>
          <a:p>
            <a:r>
              <a:rPr lang="ru-RU" dirty="0">
                <a:solidFill>
                  <a:schemeClr val="tx1"/>
                </a:solidFill>
              </a:rPr>
              <a:t>- анализ полученных данных; </a:t>
            </a:r>
          </a:p>
          <a:p>
            <a:r>
              <a:rPr lang="ru-RU" dirty="0">
                <a:solidFill>
                  <a:schemeClr val="tx1"/>
                </a:solidFill>
              </a:rPr>
              <a:t>- заключение и предложения; </a:t>
            </a:r>
          </a:p>
          <a:p>
            <a:r>
              <a:rPr lang="ru-RU" dirty="0">
                <a:solidFill>
                  <a:schemeClr val="tx1"/>
                </a:solidFill>
              </a:rPr>
              <a:t>- мероприятия по профилактике и лечению.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148478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76238" y="692696"/>
            <a:ext cx="8050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Сроки проведения диспансеризации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1174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764704"/>
            <a:ext cx="7632848" cy="5688613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Текущая </a:t>
            </a: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промежуточная) диспансеризация: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200" dirty="0">
                <a:solidFill>
                  <a:schemeClr val="tx1"/>
                </a:solidFill>
              </a:rPr>
              <a:t>- ветеринарный осмотр всех животных; </a:t>
            </a:r>
          </a:p>
          <a:p>
            <a:r>
              <a:rPr lang="ru-RU" sz="2200" dirty="0">
                <a:solidFill>
                  <a:schemeClr val="tx1"/>
                </a:solidFill>
              </a:rPr>
              <a:t>- исследуют мочу и молоко от контрольных групп (кровь - по усмотрению врача); </a:t>
            </a:r>
          </a:p>
          <a:p>
            <a:r>
              <a:rPr lang="ru-RU" sz="2200" dirty="0">
                <a:solidFill>
                  <a:schemeClr val="tx1"/>
                </a:solidFill>
              </a:rPr>
              <a:t>- анализируют рационы, полученные данные;</a:t>
            </a:r>
          </a:p>
          <a:p>
            <a:r>
              <a:rPr lang="ru-RU" sz="2200" dirty="0">
                <a:solidFill>
                  <a:schemeClr val="tx1"/>
                </a:solidFill>
              </a:rPr>
              <a:t>- дают заключение и предложения;</a:t>
            </a:r>
          </a:p>
          <a:p>
            <a:r>
              <a:rPr lang="ru-RU" sz="2200" dirty="0">
                <a:solidFill>
                  <a:schemeClr val="tx1"/>
                </a:solidFill>
              </a:rPr>
              <a:t>- намечают мероприятия по профилактике. </a:t>
            </a:r>
          </a:p>
          <a:p>
            <a:r>
              <a:rPr lang="ru-RU" sz="2200" dirty="0">
                <a:solidFill>
                  <a:schemeClr val="tx1"/>
                </a:solidFill>
              </a:rPr>
              <a:t>На крупных фермах проводят полное клиническое обследование 10-20% поголовья коров и нетелей, исследование мочи - у 10-20%, крови - 5%, молока тех коров, у которых в моче обнаружены ацетоновые тела</a:t>
            </a:r>
            <a:r>
              <a:rPr lang="ru-RU" sz="2200" dirty="0" smtClean="0">
                <a:solidFill>
                  <a:schemeClr val="tx1"/>
                </a:solidFill>
              </a:rPr>
              <a:t>.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59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2676392"/>
              </p:ext>
            </p:extLst>
          </p:nvPr>
        </p:nvGraphicFramePr>
        <p:xfrm>
          <a:off x="611560" y="980728"/>
          <a:ext cx="835292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59632" y="260648"/>
            <a:ext cx="678092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36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Диспансеризация</a:t>
            </a:r>
            <a:endParaRPr lang="ru-RU" sz="36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Блок-схема: карточка 5"/>
          <p:cNvSpPr/>
          <p:nvPr/>
        </p:nvSpPr>
        <p:spPr>
          <a:xfrm>
            <a:off x="3491880" y="4365104"/>
            <a:ext cx="4320480" cy="360040"/>
          </a:xfrm>
          <a:prstGeom prst="flowChartPunchedCar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ct val="50000"/>
              </a:spcBef>
            </a:pPr>
            <a:r>
              <a:rPr lang="ru-RU" altLang="ru-RU" sz="1400" dirty="0" smtClean="0">
                <a:solidFill>
                  <a:schemeClr val="tx1"/>
                </a:solidFill>
              </a:rPr>
              <a:t>Лечение больных животных</a:t>
            </a:r>
            <a:endParaRPr lang="ru-RU" altLang="ru-RU" sz="1400" dirty="0">
              <a:solidFill>
                <a:schemeClr val="tx1"/>
              </a:solidFill>
            </a:endParaRPr>
          </a:p>
        </p:txBody>
      </p:sp>
      <p:sp>
        <p:nvSpPr>
          <p:cNvPr id="7" name="Блок-схема: карточка 6"/>
          <p:cNvSpPr/>
          <p:nvPr/>
        </p:nvSpPr>
        <p:spPr>
          <a:xfrm>
            <a:off x="3563888" y="2492896"/>
            <a:ext cx="4320480" cy="360040"/>
          </a:xfrm>
          <a:prstGeom prst="flowChartPunchedCar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ct val="50000"/>
              </a:spcBef>
            </a:pPr>
            <a:r>
              <a:rPr lang="ru-RU" altLang="ru-RU" sz="1400" dirty="0" smtClean="0">
                <a:solidFill>
                  <a:schemeClr val="tx1"/>
                </a:solidFill>
              </a:rPr>
              <a:t>Заключение о состоянии стада</a:t>
            </a:r>
            <a:endParaRPr lang="ru-RU" altLang="ru-RU" sz="1400" dirty="0">
              <a:solidFill>
                <a:schemeClr val="tx1"/>
              </a:solidFill>
            </a:endParaRPr>
          </a:p>
        </p:txBody>
      </p:sp>
      <p:sp>
        <p:nvSpPr>
          <p:cNvPr id="8" name="Блок-схема: карточка 7"/>
          <p:cNvSpPr/>
          <p:nvPr/>
        </p:nvSpPr>
        <p:spPr>
          <a:xfrm>
            <a:off x="3563888" y="2852936"/>
            <a:ext cx="4320480" cy="360040"/>
          </a:xfrm>
          <a:prstGeom prst="flowChartPunchedCar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ct val="50000"/>
              </a:spcBef>
            </a:pPr>
            <a:r>
              <a:rPr lang="ru-RU" altLang="ru-RU" sz="1400" dirty="0" smtClean="0">
                <a:solidFill>
                  <a:schemeClr val="tx1"/>
                </a:solidFill>
              </a:rPr>
              <a:t>Оформление акта</a:t>
            </a:r>
            <a:endParaRPr lang="ru-RU" alt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97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00808"/>
            <a:ext cx="7992888" cy="482453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dirty="0">
                <a:solidFill>
                  <a:schemeClr val="tx1"/>
                </a:solidFill>
              </a:rPr>
              <a:t>Анализ биогеоценоза</a:t>
            </a:r>
          </a:p>
          <a:p>
            <a:pPr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1"/>
                </a:solidFill>
              </a:rPr>
              <a:t>Изучение </a:t>
            </a:r>
            <a:r>
              <a:rPr lang="ru-RU" dirty="0">
                <a:solidFill>
                  <a:schemeClr val="tx1"/>
                </a:solidFill>
              </a:rPr>
              <a:t>производственных показателей </a:t>
            </a:r>
          </a:p>
          <a:p>
            <a:pPr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1"/>
                </a:solidFill>
              </a:rPr>
              <a:t>Изучение </a:t>
            </a:r>
            <a:r>
              <a:rPr lang="ru-RU" dirty="0">
                <a:solidFill>
                  <a:schemeClr val="tx1"/>
                </a:solidFill>
              </a:rPr>
              <a:t>условий содержания животных</a:t>
            </a:r>
          </a:p>
          <a:p>
            <a:pPr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1"/>
                </a:solidFill>
              </a:rPr>
              <a:t>Анализ </a:t>
            </a:r>
            <a:r>
              <a:rPr lang="ru-RU" dirty="0">
                <a:solidFill>
                  <a:schemeClr val="tx1"/>
                </a:solidFill>
              </a:rPr>
              <a:t>качества кормов и кормления животных</a:t>
            </a:r>
          </a:p>
          <a:p>
            <a:pPr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1"/>
                </a:solidFill>
              </a:rPr>
              <a:t>Клинический </a:t>
            </a:r>
            <a:r>
              <a:rPr lang="ru-RU" dirty="0">
                <a:solidFill>
                  <a:schemeClr val="tx1"/>
                </a:solidFill>
              </a:rPr>
              <a:t>осмотр всего поголовья животных </a:t>
            </a:r>
            <a:r>
              <a:rPr lang="ru-RU" dirty="0" smtClean="0">
                <a:solidFill>
                  <a:schemeClr val="tx1"/>
                </a:solidFill>
              </a:rPr>
              <a:t>(на </a:t>
            </a:r>
            <a:r>
              <a:rPr lang="ru-RU" dirty="0">
                <a:solidFill>
                  <a:schemeClr val="tx1"/>
                </a:solidFill>
              </a:rPr>
              <a:t>мелких фермах) или животных контрольных групп (на крупных фермах, комплексах)</a:t>
            </a:r>
          </a:p>
          <a:p>
            <a:pPr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1"/>
                </a:solidFill>
              </a:rPr>
              <a:t>Клинические </a:t>
            </a:r>
            <a:r>
              <a:rPr lang="ru-RU" dirty="0">
                <a:solidFill>
                  <a:schemeClr val="tx1"/>
                </a:solidFill>
              </a:rPr>
              <a:t>исследования животных с видимыми отклонениями состояния здоровья</a:t>
            </a:r>
          </a:p>
          <a:p>
            <a:pPr>
              <a:lnSpc>
                <a:spcPct val="80000"/>
              </a:lnSpc>
              <a:defRPr/>
            </a:pPr>
            <a:r>
              <a:rPr lang="ru-RU" dirty="0">
                <a:solidFill>
                  <a:schemeClr val="tx1"/>
                </a:solidFill>
              </a:rPr>
              <a:t>Лабораторный анализ крови, мочи, молока, фекалий от животных модельных групп</a:t>
            </a:r>
          </a:p>
          <a:p>
            <a:pPr>
              <a:lnSpc>
                <a:spcPct val="80000"/>
              </a:lnSpc>
              <a:defRPr/>
            </a:pPr>
            <a:r>
              <a:rPr lang="ru-RU" dirty="0">
                <a:solidFill>
                  <a:schemeClr val="tx1"/>
                </a:solidFill>
              </a:rPr>
              <a:t>Заключение о состоянии здоровья исследованных животных и стада в </a:t>
            </a:r>
            <a:r>
              <a:rPr lang="ru-RU" dirty="0" smtClean="0">
                <a:solidFill>
                  <a:schemeClr val="tx1"/>
                </a:solidFill>
              </a:rPr>
              <a:t>целом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681" y="623235"/>
            <a:ext cx="7363860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/>
              </a:rPr>
              <a:t>Диагностический</a:t>
            </a:r>
            <a:r>
              <a:rPr lang="ru-RU" sz="36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/>
              </a:rPr>
              <a:t> </a:t>
            </a:r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/>
              </a:rPr>
              <a:t>этап</a:t>
            </a:r>
            <a:endParaRPr lang="ru-RU" sz="3600" b="1" kern="10" dirty="0">
              <a:ln w="9525">
                <a:solidFill>
                  <a:srgbClr val="C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8222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8765" y="548680"/>
            <a:ext cx="648072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биогеоценоза</a:t>
            </a:r>
            <a:endParaRPr lang="ru-RU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484784"/>
            <a:ext cx="8184610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+mj-lt"/>
              </a:rPr>
              <a:t>Биогеоценоз </a:t>
            </a:r>
            <a:r>
              <a:rPr lang="ru-RU" sz="1900" dirty="0" smtClean="0"/>
              <a:t>–</a:t>
            </a:r>
            <a:r>
              <a:rPr lang="ru-RU" sz="1900" b="1" dirty="0" smtClean="0"/>
              <a:t>система, включающая сообщество живых организмов и тесно связанную с ним совокупность абиотических факторов среды (</a:t>
            </a:r>
            <a:r>
              <a:rPr lang="ru-RU" sz="1900" i="1" dirty="0" smtClean="0"/>
              <a:t>факторы внешней </a:t>
            </a:r>
            <a:r>
              <a:rPr lang="ru-RU" sz="1900" i="1" dirty="0" err="1" smtClean="0"/>
              <a:t>внешней</a:t>
            </a:r>
            <a:r>
              <a:rPr lang="ru-RU" sz="1900" i="1" dirty="0" smtClean="0"/>
              <a:t> среды, оказывающих воздействие на функ</a:t>
            </a:r>
            <a:r>
              <a:rPr lang="ru-RU" sz="1900" i="1" dirty="0"/>
              <a:t>ц</a:t>
            </a:r>
            <a:r>
              <a:rPr lang="ru-RU" sz="1900" i="1" dirty="0" smtClean="0"/>
              <a:t>иональное состояние живых организмов: климат, атмосфера</a:t>
            </a:r>
            <a:r>
              <a:rPr lang="en-US" sz="1900" i="1" dirty="0" smtClean="0"/>
              <a:t>,</a:t>
            </a:r>
            <a:r>
              <a:rPr lang="ru-RU" sz="1900" i="1" dirty="0" smtClean="0"/>
              <a:t> вода</a:t>
            </a:r>
            <a:r>
              <a:rPr lang="en-US" sz="1900" i="1" dirty="0" smtClean="0"/>
              <a:t>,</a:t>
            </a:r>
            <a:r>
              <a:rPr lang="ru-RU" sz="1900" i="1" dirty="0" smtClean="0"/>
              <a:t> почва и т.д.)</a:t>
            </a:r>
            <a:r>
              <a:rPr lang="ru-RU" sz="1900" b="1" dirty="0" smtClean="0"/>
              <a:t>в пределах одной территории, связанные между собой круговоротом веществ и потоком энергии (природная экосистема)</a:t>
            </a:r>
          </a:p>
          <a:p>
            <a:r>
              <a:rPr lang="ru-RU" sz="1900" dirty="0" smtClean="0">
                <a:solidFill>
                  <a:srgbClr val="C00000"/>
                </a:solidFill>
              </a:rPr>
              <a:t>Полное изучение биогеоценоза </a:t>
            </a:r>
            <a:r>
              <a:rPr lang="ru-RU" sz="1900" dirty="0" smtClean="0"/>
              <a:t>проводят при первичном изучении хозяйства, предполагаемых сдвигах его относительного равновесия и  при появлении массовых заболеваний.</a:t>
            </a:r>
          </a:p>
          <a:p>
            <a:r>
              <a:rPr lang="ru-RU" sz="1900" dirty="0" smtClean="0">
                <a:solidFill>
                  <a:srgbClr val="C00000"/>
                </a:solidFill>
              </a:rPr>
              <a:t>При этом оценивают различные ступени организации</a:t>
            </a:r>
            <a:r>
              <a:rPr lang="ru-RU" sz="1900" dirty="0" smtClean="0"/>
              <a:t>:</a:t>
            </a:r>
          </a:p>
          <a:p>
            <a:pPr marL="901700" indent="79375">
              <a:buFont typeface="Wingdings" panose="05000000000000000000" pitchFamily="2" charset="2"/>
              <a:buChar char="§"/>
              <a:tabLst>
                <a:tab pos="981075" algn="l"/>
              </a:tabLst>
            </a:pPr>
            <a:r>
              <a:rPr lang="ru-RU" sz="1900" dirty="0" smtClean="0"/>
              <a:t> организм;</a:t>
            </a:r>
          </a:p>
          <a:p>
            <a:pPr marL="901700" indent="79375">
              <a:buFont typeface="Wingdings" panose="05000000000000000000" pitchFamily="2" charset="2"/>
              <a:buChar char="§"/>
              <a:tabLst>
                <a:tab pos="981075" algn="l"/>
              </a:tabLst>
            </a:pPr>
            <a:r>
              <a:rPr lang="ru-RU" sz="1900" dirty="0" smtClean="0"/>
              <a:t> популяция (стадо, гурт)</a:t>
            </a:r>
          </a:p>
          <a:p>
            <a:pPr marL="901700" indent="79375">
              <a:buFont typeface="Wingdings" panose="05000000000000000000" pitchFamily="2" charset="2"/>
              <a:buChar char="§"/>
              <a:tabLst>
                <a:tab pos="981075" algn="l"/>
              </a:tabLst>
            </a:pPr>
            <a:r>
              <a:rPr lang="ru-RU" sz="1900" dirty="0"/>
              <a:t> </a:t>
            </a:r>
            <a:r>
              <a:rPr lang="ru-RU" sz="1900" dirty="0" smtClean="0"/>
              <a:t>биогеоценоз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331917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972" y="2636912"/>
            <a:ext cx="4463076" cy="3725001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Сбор данных о кормлении, содержании, эксплуатации животных, </a:t>
            </a:r>
            <a:r>
              <a:rPr lang="ru-RU" dirty="0" smtClean="0">
                <a:solidFill>
                  <a:schemeClr val="tx1"/>
                </a:solidFill>
              </a:rPr>
              <a:t>об обстоятельствах </a:t>
            </a:r>
            <a:r>
              <a:rPr lang="ru-RU" dirty="0">
                <a:solidFill>
                  <a:schemeClr val="tx1"/>
                </a:solidFill>
              </a:rPr>
              <a:t>возникновения и особенностях проявления заболеваний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8765" y="548680"/>
            <a:ext cx="648072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биогеоценоза</a:t>
            </a:r>
            <a:endParaRPr lang="ru-RU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04864"/>
            <a:ext cx="3600400" cy="4264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540972" y="1340768"/>
            <a:ext cx="8064896" cy="864096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Первая стадия (организменная)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653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1265" y="1817981"/>
            <a:ext cx="4395192" cy="5040560"/>
          </a:xfrm>
        </p:spPr>
        <p:txBody>
          <a:bodyPr>
            <a:normAutofit fontScale="92500"/>
          </a:bodyPr>
          <a:lstStyle/>
          <a:p>
            <a:pPr>
              <a:spcBef>
                <a:spcPct val="50000"/>
              </a:spcBef>
              <a:defRPr/>
            </a:pPr>
            <a:r>
              <a:rPr lang="ru-RU" dirty="0" smtClean="0">
                <a:solidFill>
                  <a:schemeClr val="tx1"/>
                </a:solidFill>
              </a:rPr>
              <a:t>Оценка </a:t>
            </a:r>
            <a:r>
              <a:rPr lang="ru-RU" dirty="0">
                <a:solidFill>
                  <a:schemeClr val="tx1"/>
                </a:solidFill>
              </a:rPr>
              <a:t>популяции.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defRPr/>
            </a:pPr>
            <a:r>
              <a:rPr lang="ru-RU" dirty="0" smtClean="0">
                <a:solidFill>
                  <a:schemeClr val="tx1"/>
                </a:solidFill>
              </a:rPr>
              <a:t>Определение структуры </a:t>
            </a:r>
            <a:r>
              <a:rPr lang="ru-RU" dirty="0">
                <a:solidFill>
                  <a:schemeClr val="tx1"/>
                </a:solidFill>
              </a:rPr>
              <a:t>стада по возрасту и полу.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defRPr/>
            </a:pPr>
            <a:r>
              <a:rPr lang="ru-RU" dirty="0" smtClean="0">
                <a:solidFill>
                  <a:schemeClr val="tx1"/>
                </a:solidFill>
              </a:rPr>
              <a:t>Определение воспроизводительной функции, динамики </a:t>
            </a:r>
            <a:r>
              <a:rPr lang="ru-RU" dirty="0">
                <a:solidFill>
                  <a:schemeClr val="tx1"/>
                </a:solidFill>
              </a:rPr>
              <a:t>развития популяции по соотношению рождений и смертей.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defRPr/>
            </a:pPr>
            <a:r>
              <a:rPr lang="ru-RU" dirty="0" smtClean="0">
                <a:solidFill>
                  <a:schemeClr val="tx1"/>
                </a:solidFill>
              </a:rPr>
              <a:t>Регистрация случаев бесплодия</a:t>
            </a:r>
            <a:r>
              <a:rPr lang="ru-RU" dirty="0">
                <a:solidFill>
                  <a:schemeClr val="tx1"/>
                </a:solidFill>
              </a:rPr>
              <a:t>, абортов, рождения неполноценного приплода.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09" y="-1"/>
            <a:ext cx="3359873" cy="4568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2188"/>
            <a:ext cx="4281264" cy="296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067944" y="548680"/>
            <a:ext cx="4464496" cy="1224136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Вторая стадия</a:t>
            </a:r>
          </a:p>
          <a:p>
            <a:pPr algn="ctr"/>
            <a:r>
              <a:rPr lang="ru-RU" sz="2400" b="1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Надорганизменная</a:t>
            </a:r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(популяционная)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31940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05064"/>
            <a:ext cx="8208912" cy="252028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Выявление </a:t>
            </a:r>
            <a:r>
              <a:rPr lang="ru-RU" dirty="0">
                <a:solidFill>
                  <a:schemeClr val="tx1"/>
                </a:solidFill>
              </a:rPr>
              <a:t>нарушения внутрипопуляционных отношений между животными, которые играют важную роль при диагностике стресса.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В </a:t>
            </a:r>
            <a:r>
              <a:rPr lang="ru-RU" dirty="0">
                <a:solidFill>
                  <a:schemeClr val="tx1"/>
                </a:solidFill>
              </a:rPr>
              <a:t>результате переуплотнения популяции могут возникнуть различные заболевания (язва желудка, каннибализм, травматический аборт и т.д</a:t>
            </a:r>
            <a:r>
              <a:rPr lang="ru-RU" dirty="0" smtClean="0">
                <a:solidFill>
                  <a:schemeClr val="tx1"/>
                </a:solidFill>
              </a:rPr>
              <a:t>.)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467544" y="1484784"/>
            <a:ext cx="4176463" cy="1728192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Третья стадия</a:t>
            </a:r>
          </a:p>
          <a:p>
            <a:pPr algn="ctr"/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</a:t>
            </a:r>
            <a:r>
              <a:rPr lang="ru-RU" sz="2400" b="1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внутрипопуляционны</a:t>
            </a:r>
            <a:endParaRPr lang="ru-RU" sz="2400" b="1" dirty="0" smtClean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взаимоотношения)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92696"/>
            <a:ext cx="4094643" cy="3068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7424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293096"/>
            <a:ext cx="8208912" cy="2259613"/>
          </a:xfrm>
        </p:spPr>
        <p:txBody>
          <a:bodyPr>
            <a:normAutofit/>
          </a:bodyPr>
          <a:lstStyle/>
          <a:p>
            <a:endParaRPr lang="ru-RU" sz="2200" dirty="0" smtClean="0">
              <a:solidFill>
                <a:schemeClr val="tx1"/>
              </a:solidFill>
            </a:endParaRPr>
          </a:p>
          <a:p>
            <a:r>
              <a:rPr lang="ru-RU" sz="2200" dirty="0" smtClean="0">
                <a:solidFill>
                  <a:schemeClr val="tx1"/>
                </a:solidFill>
              </a:rPr>
              <a:t>Определение наличия </a:t>
            </a:r>
            <a:r>
              <a:rPr lang="ru-RU" sz="2200" dirty="0">
                <a:solidFill>
                  <a:schemeClr val="tx1"/>
                </a:solidFill>
              </a:rPr>
              <a:t>ядовитых и вредных растений, грызунов, патогенной микрофлоры, гельминтов, грибов. </a:t>
            </a:r>
            <a:endParaRPr lang="ru-RU" sz="2200" dirty="0" smtClean="0">
              <a:solidFill>
                <a:schemeClr val="tx1"/>
              </a:solidFill>
            </a:endParaRPr>
          </a:p>
          <a:p>
            <a:r>
              <a:rPr lang="ru-RU" sz="2200" dirty="0" smtClean="0">
                <a:solidFill>
                  <a:schemeClr val="tx1"/>
                </a:solidFill>
              </a:rPr>
              <a:t>Оценка природных очагов болезней животных и эпизоотической ситуации в данной местности)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85" b="5183"/>
          <a:stretch/>
        </p:blipFill>
        <p:spPr bwMode="auto">
          <a:xfrm>
            <a:off x="5292080" y="-1295"/>
            <a:ext cx="3707905" cy="437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99238"/>
            <a:ext cx="3312368" cy="248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0" y="188640"/>
            <a:ext cx="5580112" cy="1996670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Четвертая стадия</a:t>
            </a:r>
          </a:p>
          <a:p>
            <a:pPr algn="ctr"/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</a:t>
            </a:r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биоценоза по оценке взаимоотношений между растениями, животными, микроорганизмами</a:t>
            </a:r>
            <a:r>
              <a:rPr lang="ru-RU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91018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2271" y="1136644"/>
            <a:ext cx="5693906" cy="5244684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50000"/>
              </a:spcBef>
            </a:pPr>
            <a:r>
              <a:rPr lang="ru-RU" altLang="ru-RU" sz="2200" dirty="0" smtClean="0">
                <a:solidFill>
                  <a:schemeClr val="tx1"/>
                </a:solidFill>
              </a:rPr>
              <a:t>Данные предшествующих этапов объединяют а анализами экологических элементов.</a:t>
            </a:r>
          </a:p>
          <a:p>
            <a:pPr>
              <a:spcBef>
                <a:spcPct val="50000"/>
              </a:spcBef>
            </a:pPr>
            <a:r>
              <a:rPr lang="ru-RU" altLang="ru-RU" sz="2200" dirty="0" smtClean="0">
                <a:solidFill>
                  <a:schemeClr val="tx1"/>
                </a:solidFill>
              </a:rPr>
              <a:t>Оценивают фермерских, пастбищных, полевых, речных естественных </a:t>
            </a:r>
            <a:r>
              <a:rPr lang="ru-RU" altLang="ru-RU" sz="2200" dirty="0">
                <a:solidFill>
                  <a:schemeClr val="tx1"/>
                </a:solidFill>
              </a:rPr>
              <a:t>и </a:t>
            </a:r>
            <a:r>
              <a:rPr lang="ru-RU" altLang="ru-RU" sz="2200" dirty="0" smtClean="0">
                <a:solidFill>
                  <a:schemeClr val="tx1"/>
                </a:solidFill>
              </a:rPr>
              <a:t>хозяйственных комплексов, связанных </a:t>
            </a:r>
            <a:r>
              <a:rPr lang="ru-RU" altLang="ru-RU" sz="2200" dirty="0">
                <a:solidFill>
                  <a:schemeClr val="tx1"/>
                </a:solidFill>
              </a:rPr>
              <a:t>с животноводством</a:t>
            </a:r>
            <a:r>
              <a:rPr lang="ru-RU" altLang="ru-RU" sz="2200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altLang="ru-RU" sz="2200" dirty="0" smtClean="0">
                <a:solidFill>
                  <a:schemeClr val="tx1"/>
                </a:solidFill>
              </a:rPr>
              <a:t>Изучают биотический круговорот макро-и микро элементов в воздухе, почве, воде, кормах и организме.</a:t>
            </a:r>
          </a:p>
          <a:p>
            <a:pPr>
              <a:spcBef>
                <a:spcPct val="50000"/>
              </a:spcBef>
            </a:pPr>
            <a:r>
              <a:rPr lang="ru-RU" altLang="ru-RU" sz="2200" dirty="0" smtClean="0">
                <a:solidFill>
                  <a:schemeClr val="tx1"/>
                </a:solidFill>
              </a:rPr>
              <a:t> Анализ биогеоценоза, его живых и неживых составляющих, пищевых цепей, биотического круговорота дает материал для определения этиологии болезни (эндемический зоб, </a:t>
            </a:r>
            <a:r>
              <a:rPr lang="ru-RU" altLang="ru-RU" sz="2200" dirty="0" err="1" smtClean="0">
                <a:solidFill>
                  <a:schemeClr val="tx1"/>
                </a:solidFill>
              </a:rPr>
              <a:t>гипокупроз</a:t>
            </a:r>
            <a:r>
              <a:rPr lang="ru-RU" altLang="ru-RU" sz="2200" dirty="0" smtClean="0">
                <a:solidFill>
                  <a:schemeClr val="tx1"/>
                </a:solidFill>
              </a:rPr>
              <a:t>, остеодистрофия и т. д.). При нарушении пищевых цепей возникают болезни пищеварительного тракта, отравления. </a:t>
            </a:r>
          </a:p>
          <a:p>
            <a:pPr>
              <a:spcBef>
                <a:spcPct val="50000"/>
              </a:spcBef>
            </a:pPr>
            <a:endParaRPr lang="ru-RU" altLang="ru-RU" sz="22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779398" y="116632"/>
            <a:ext cx="4721107" cy="1008112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Пятая стадия </a:t>
            </a:r>
            <a:endParaRPr lang="ru-RU" sz="2400" b="1" dirty="0" smtClean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(изучение биогеоценоза)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734" y="3717032"/>
            <a:ext cx="3163071" cy="2375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734" y="1340768"/>
            <a:ext cx="316307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7905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4824"/>
            <a:ext cx="7776864" cy="432048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Системно-экологический анализ  </a:t>
            </a:r>
            <a:r>
              <a:rPr lang="ru-RU" dirty="0">
                <a:solidFill>
                  <a:schemeClr val="tx1"/>
                </a:solidFill>
              </a:rPr>
              <a:t>полученных </a:t>
            </a:r>
            <a:r>
              <a:rPr lang="ru-RU" dirty="0" smtClean="0">
                <a:solidFill>
                  <a:schemeClr val="tx1"/>
                </a:solidFill>
              </a:rPr>
              <a:t>данных;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Постановка </a:t>
            </a:r>
            <a:r>
              <a:rPr lang="ru-RU" dirty="0">
                <a:solidFill>
                  <a:schemeClr val="tx1"/>
                </a:solidFill>
              </a:rPr>
              <a:t>биогеоценотического </a:t>
            </a:r>
            <a:r>
              <a:rPr lang="ru-RU" dirty="0" smtClean="0">
                <a:solidFill>
                  <a:schemeClr val="tx1"/>
                </a:solidFill>
              </a:rPr>
              <a:t>диагноза по принципу причинно-следственных связей, где причина и патогенез развития болезни сливаются в единый диагноз.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Данные, полученные при анализе биогеоценоза </a:t>
            </a:r>
            <a:r>
              <a:rPr lang="ru-RU" dirty="0">
                <a:solidFill>
                  <a:schemeClr val="tx1"/>
                </a:solidFill>
              </a:rPr>
              <a:t>учитывают </a:t>
            </a:r>
            <a:r>
              <a:rPr lang="ru-RU" dirty="0" smtClean="0">
                <a:solidFill>
                  <a:schemeClr val="tx1"/>
                </a:solidFill>
              </a:rPr>
              <a:t>при прогнозировании </a:t>
            </a:r>
            <a:r>
              <a:rPr lang="ru-RU" dirty="0">
                <a:solidFill>
                  <a:schemeClr val="tx1"/>
                </a:solidFill>
              </a:rPr>
              <a:t>развития молочного животноводства в конкретной </a:t>
            </a:r>
            <a:r>
              <a:rPr lang="ru-RU" dirty="0" smtClean="0">
                <a:solidFill>
                  <a:schemeClr val="tx1"/>
                </a:solidFill>
              </a:rPr>
              <a:t>местности и </a:t>
            </a:r>
            <a:r>
              <a:rPr lang="ru-RU" dirty="0">
                <a:solidFill>
                  <a:schemeClr val="tx1"/>
                </a:solidFill>
              </a:rPr>
              <a:t>разработке лечебно-профилактических </a:t>
            </a:r>
            <a:r>
              <a:rPr lang="ru-RU" dirty="0" smtClean="0">
                <a:solidFill>
                  <a:schemeClr val="tx1"/>
                </a:solidFill>
              </a:rPr>
              <a:t>мероприятий, направленных в первую очередь на регуляцию и оптимизацию процессов, протекающих в биогеоценозах.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079158"/>
            <a:ext cx="832311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ru-RU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Заключительный этап оценки биогеоценоза</a:t>
            </a:r>
            <a:endParaRPr lang="ru-RU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030646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617" y="1643384"/>
            <a:ext cx="8189839" cy="4665936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ru-RU" altLang="ru-RU" sz="2200" dirty="0">
                <a:solidFill>
                  <a:schemeClr val="tx1"/>
                </a:solidFill>
              </a:rPr>
              <a:t>Комплекс хозяйственно-экономических показателей, характеризующих стадо по состоянию здоровья, объединяют термином </a:t>
            </a:r>
            <a:r>
              <a:rPr lang="ru-RU" alt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altLang="ru-RU" sz="2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Синдроматика</a:t>
            </a:r>
            <a:r>
              <a:rPr lang="ru-RU" alt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стада»</a:t>
            </a:r>
            <a:r>
              <a:rPr lang="ru-RU" altLang="ru-RU" sz="2200" dirty="0" smtClean="0">
                <a:solidFill>
                  <a:schemeClr val="tx1"/>
                </a:solidFill>
              </a:rPr>
              <a:t>. </a:t>
            </a:r>
          </a:p>
          <a:p>
            <a:pPr>
              <a:spcBef>
                <a:spcPct val="50000"/>
              </a:spcBef>
            </a:pPr>
            <a:r>
              <a:rPr lang="ru-RU" altLang="ru-RU" sz="2200" dirty="0" smtClean="0">
                <a:solidFill>
                  <a:schemeClr val="tx1"/>
                </a:solidFill>
              </a:rPr>
              <a:t>Анализ </a:t>
            </a:r>
            <a:r>
              <a:rPr lang="ru-RU" altLang="ru-RU" sz="2200" dirty="0">
                <a:solidFill>
                  <a:schemeClr val="tx1"/>
                </a:solidFill>
              </a:rPr>
              <a:t>показателей </a:t>
            </a:r>
            <a:r>
              <a:rPr lang="ru-RU" altLang="ru-RU" sz="2200" dirty="0" err="1">
                <a:solidFill>
                  <a:schemeClr val="tx1"/>
                </a:solidFill>
              </a:rPr>
              <a:t>синдроматики</a:t>
            </a:r>
            <a:r>
              <a:rPr lang="ru-RU" altLang="ru-RU" sz="2200" dirty="0">
                <a:solidFill>
                  <a:schemeClr val="tx1"/>
                </a:solidFill>
              </a:rPr>
              <a:t> стада следует проводить в динамике за несколько лет и комплексно, так как один показатель не всегда дает правильное представление о состоянии стада.</a:t>
            </a:r>
          </a:p>
          <a:p>
            <a:pPr>
              <a:spcBef>
                <a:spcPct val="50000"/>
              </a:spcBef>
            </a:pPr>
            <a:r>
              <a:rPr lang="ru-RU" altLang="ru-RU" sz="2200" dirty="0">
                <a:solidFill>
                  <a:schemeClr val="tx1"/>
                </a:solidFill>
              </a:rPr>
              <a:t>Анализ производственных показателей за прошлый период позволяет выявить недостатки производства, проанализировать общее состояние животных и наметить перспективы дальнейшего развития отрасли</a:t>
            </a:r>
            <a:r>
              <a:rPr lang="ru-RU" altLang="ru-RU" sz="2200" dirty="0" smtClean="0">
                <a:solidFill>
                  <a:schemeClr val="tx1"/>
                </a:solidFill>
              </a:rPr>
              <a:t>.</a:t>
            </a:r>
            <a:endParaRPr lang="ru-RU" altLang="ru-RU" sz="22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548680"/>
            <a:ext cx="8208912" cy="10772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Анализ производственных показателей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67935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571327"/>
            <a:ext cx="70281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/>
              <a:t>В молочном скотоводстве </a:t>
            </a:r>
            <a:r>
              <a:rPr lang="ru-RU" sz="2200" dirty="0" err="1" smtClean="0"/>
              <a:t>синдроматика</a:t>
            </a:r>
            <a:r>
              <a:rPr lang="ru-RU" sz="2200" dirty="0" smtClean="0"/>
              <a:t> стада определяется следующими показателями:</a:t>
            </a:r>
            <a:endParaRPr lang="ru-RU" sz="2200" dirty="0"/>
          </a:p>
        </p:txBody>
      </p:sp>
      <p:sp>
        <p:nvSpPr>
          <p:cNvPr id="6" name="Блок-схема: карточка 5"/>
          <p:cNvSpPr/>
          <p:nvPr/>
        </p:nvSpPr>
        <p:spPr>
          <a:xfrm>
            <a:off x="1865751" y="1390129"/>
            <a:ext cx="6822604" cy="382687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>
                <a:solidFill>
                  <a:schemeClr val="tx1"/>
                </a:solidFill>
              </a:rPr>
              <a:t>Продуктивность коров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-7852" y="-3876"/>
            <a:ext cx="1873602" cy="1290216"/>
          </a:xfrm>
          <a:prstGeom prst="roundRect">
            <a:avLst>
              <a:gd name="adj" fmla="val 10000"/>
            </a:avLst>
          </a:prstGeom>
          <a:blipFill rotWithShape="1">
            <a:blip r:embed="rId2"/>
            <a:stretch>
              <a:fillRect/>
            </a:stretch>
          </a:blipFill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51" y="1268760"/>
            <a:ext cx="1858604" cy="143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22" y="2659359"/>
            <a:ext cx="1873602" cy="134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Блок-схема: карточка 9"/>
          <p:cNvSpPr/>
          <p:nvPr/>
        </p:nvSpPr>
        <p:spPr>
          <a:xfrm>
            <a:off x="1865752" y="1916832"/>
            <a:ext cx="6822604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265113"/>
            <a:r>
              <a:rPr lang="ru-RU" dirty="0">
                <a:solidFill>
                  <a:schemeClr val="tx1"/>
                </a:solidFill>
              </a:rPr>
              <a:t>Среднесуточный прирост живой массы молодняка</a:t>
            </a:r>
          </a:p>
        </p:txBody>
      </p:sp>
      <p:sp>
        <p:nvSpPr>
          <p:cNvPr id="11" name="Блок-схема: карточка 10"/>
          <p:cNvSpPr/>
          <p:nvPr/>
        </p:nvSpPr>
        <p:spPr>
          <a:xfrm>
            <a:off x="1865751" y="2430166"/>
            <a:ext cx="6822603" cy="638794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altLang="ru-RU" dirty="0">
                <a:solidFill>
                  <a:schemeClr val="tx1"/>
                </a:solidFill>
              </a:rPr>
              <a:t>Затраты кормов и труда на производство 1ц молока и мяса и их себестоимость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-15921" y="4005064"/>
            <a:ext cx="1866674" cy="1512168"/>
          </a:xfrm>
          <a:prstGeom prst="roundRect">
            <a:avLst>
              <a:gd name="adj" fmla="val 10000"/>
            </a:avLst>
          </a:prstGeom>
          <a:blipFill rotWithShape="1">
            <a:blip r:embed="rId5"/>
            <a:stretch>
              <a:fillRect/>
            </a:stretch>
          </a:blipFill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0" y="5517232"/>
            <a:ext cx="1868401" cy="1341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Блок-схема: карточка 14"/>
          <p:cNvSpPr/>
          <p:nvPr/>
        </p:nvSpPr>
        <p:spPr>
          <a:xfrm>
            <a:off x="1865751" y="3212976"/>
            <a:ext cx="6822603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Выход телят на 100 коров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16" name="Блок-схема: карточка 15"/>
          <p:cNvSpPr/>
          <p:nvPr/>
        </p:nvSpPr>
        <p:spPr>
          <a:xfrm>
            <a:off x="1865751" y="3717032"/>
            <a:ext cx="6822603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Средняя масса новорожденных телят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17" name="Блок-схема: карточка 16"/>
          <p:cNvSpPr/>
          <p:nvPr/>
        </p:nvSpPr>
        <p:spPr>
          <a:xfrm>
            <a:off x="1835696" y="4221088"/>
            <a:ext cx="6852658" cy="792088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Падеж крупного рогатого скота (по возрастным группам и сезонам)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19" name="Блок-схема: карточка 18"/>
          <p:cNvSpPr/>
          <p:nvPr/>
        </p:nvSpPr>
        <p:spPr>
          <a:xfrm>
            <a:off x="1865751" y="5157192"/>
            <a:ext cx="6810705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П</a:t>
            </a:r>
            <a:r>
              <a:rPr lang="ru-RU" altLang="ru-RU" dirty="0" smtClean="0">
                <a:solidFill>
                  <a:schemeClr val="tx1"/>
                </a:solidFill>
              </a:rPr>
              <a:t>родолжительность сервис-периода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20" name="Блок-схема: карточка 19"/>
          <p:cNvSpPr/>
          <p:nvPr/>
        </p:nvSpPr>
        <p:spPr>
          <a:xfrm>
            <a:off x="1865751" y="5661248"/>
            <a:ext cx="6810705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Уровень и причины выбраковки маточного поголовья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21" name="Блок-схема: карточка 20"/>
          <p:cNvSpPr/>
          <p:nvPr/>
        </p:nvSpPr>
        <p:spPr>
          <a:xfrm>
            <a:off x="1865751" y="6214703"/>
            <a:ext cx="6810705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Процент введения в стадо нетелей</a:t>
            </a:r>
            <a:endParaRPr lang="ru-RU" alt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3560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571327"/>
            <a:ext cx="70281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/>
              <a:t>При оценке </a:t>
            </a:r>
            <a:r>
              <a:rPr lang="ru-RU" sz="2200" dirty="0" err="1" smtClean="0"/>
              <a:t>синдроматики</a:t>
            </a:r>
            <a:r>
              <a:rPr lang="ru-RU" sz="2200" dirty="0" smtClean="0"/>
              <a:t> стада свиноводческих ферм учитывают следующие показатели:</a:t>
            </a:r>
            <a:endParaRPr lang="ru-RU" sz="2200" dirty="0"/>
          </a:p>
        </p:txBody>
      </p:sp>
      <p:sp>
        <p:nvSpPr>
          <p:cNvPr id="10" name="Блок-схема: карточка 9"/>
          <p:cNvSpPr/>
          <p:nvPr/>
        </p:nvSpPr>
        <p:spPr>
          <a:xfrm>
            <a:off x="1865751" y="2550743"/>
            <a:ext cx="6822604" cy="590225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265113"/>
            <a:r>
              <a:rPr lang="ru-RU" altLang="ru-RU" dirty="0" smtClean="0">
                <a:solidFill>
                  <a:schemeClr val="tx1"/>
                </a:solidFill>
              </a:rPr>
              <a:t>Качество </a:t>
            </a:r>
            <a:r>
              <a:rPr lang="ru-RU" altLang="ru-RU" dirty="0">
                <a:solidFill>
                  <a:schemeClr val="tx1"/>
                </a:solidFill>
              </a:rPr>
              <a:t>потомства (количество и средняя масса поросят в помёте)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Блок-схема: карточка 10"/>
          <p:cNvSpPr/>
          <p:nvPr/>
        </p:nvSpPr>
        <p:spPr>
          <a:xfrm>
            <a:off x="1865751" y="1782094"/>
            <a:ext cx="6822603" cy="638794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Затраты </a:t>
            </a:r>
            <a:r>
              <a:rPr lang="ru-RU" altLang="ru-RU" dirty="0">
                <a:solidFill>
                  <a:schemeClr val="tx1"/>
                </a:solidFill>
              </a:rPr>
              <a:t>кормов и труда на 1ц прироста живой массы и его себестоимости</a:t>
            </a:r>
          </a:p>
        </p:txBody>
      </p:sp>
      <p:sp>
        <p:nvSpPr>
          <p:cNvPr id="15" name="Блок-схема: карточка 14"/>
          <p:cNvSpPr/>
          <p:nvPr/>
        </p:nvSpPr>
        <p:spPr>
          <a:xfrm>
            <a:off x="1865751" y="3284984"/>
            <a:ext cx="6822603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Масса </a:t>
            </a:r>
            <a:r>
              <a:rPr lang="ru-RU" altLang="ru-RU" dirty="0">
                <a:solidFill>
                  <a:schemeClr val="tx1"/>
                </a:solidFill>
              </a:rPr>
              <a:t>поросят при отъёме</a:t>
            </a:r>
          </a:p>
        </p:txBody>
      </p:sp>
      <p:sp>
        <p:nvSpPr>
          <p:cNvPr id="16" name="Блок-схема: карточка 15"/>
          <p:cNvSpPr/>
          <p:nvPr/>
        </p:nvSpPr>
        <p:spPr>
          <a:xfrm>
            <a:off x="1865751" y="3789040"/>
            <a:ext cx="6822603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Продолжительность </a:t>
            </a:r>
            <a:r>
              <a:rPr lang="ru-RU" altLang="ru-RU" dirty="0">
                <a:solidFill>
                  <a:schemeClr val="tx1"/>
                </a:solidFill>
              </a:rPr>
              <a:t>подсосного периода</a:t>
            </a:r>
          </a:p>
        </p:txBody>
      </p:sp>
      <p:sp>
        <p:nvSpPr>
          <p:cNvPr id="17" name="Блок-схема: карточка 16"/>
          <p:cNvSpPr/>
          <p:nvPr/>
        </p:nvSpPr>
        <p:spPr>
          <a:xfrm>
            <a:off x="1823260" y="5301208"/>
            <a:ext cx="6852658" cy="792088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Уровень </a:t>
            </a:r>
            <a:r>
              <a:rPr lang="ru-RU" altLang="ru-RU" dirty="0">
                <a:solidFill>
                  <a:schemeClr val="tx1"/>
                </a:solidFill>
              </a:rPr>
              <a:t>и причины выбраковки свиноматок основного стада</a:t>
            </a:r>
          </a:p>
        </p:txBody>
      </p:sp>
      <p:sp>
        <p:nvSpPr>
          <p:cNvPr id="19" name="Блок-схема: карточка 18"/>
          <p:cNvSpPr/>
          <p:nvPr/>
        </p:nvSpPr>
        <p:spPr>
          <a:xfrm>
            <a:off x="1865751" y="4293096"/>
            <a:ext cx="6810705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Количество </a:t>
            </a:r>
            <a:r>
              <a:rPr lang="ru-RU" altLang="ru-RU" dirty="0">
                <a:solidFill>
                  <a:schemeClr val="tx1"/>
                </a:solidFill>
              </a:rPr>
              <a:t>опоросов в год</a:t>
            </a:r>
          </a:p>
        </p:txBody>
      </p:sp>
      <p:sp>
        <p:nvSpPr>
          <p:cNvPr id="20" name="Блок-схема: карточка 19"/>
          <p:cNvSpPr/>
          <p:nvPr/>
        </p:nvSpPr>
        <p:spPr>
          <a:xfrm>
            <a:off x="1865213" y="4797152"/>
            <a:ext cx="6810705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Среднесуточный </a:t>
            </a:r>
            <a:r>
              <a:rPr lang="ru-RU" altLang="ru-RU" dirty="0">
                <a:solidFill>
                  <a:schemeClr val="tx1"/>
                </a:solidFill>
              </a:rPr>
              <a:t>прирост живой массы</a:t>
            </a:r>
          </a:p>
        </p:txBody>
      </p:sp>
      <p:sp>
        <p:nvSpPr>
          <p:cNvPr id="21" name="Блок-схема: карточка 20"/>
          <p:cNvSpPr/>
          <p:nvPr/>
        </p:nvSpPr>
        <p:spPr>
          <a:xfrm>
            <a:off x="1865751" y="6214703"/>
            <a:ext cx="6810705" cy="360040"/>
          </a:xfrm>
          <a:prstGeom prst="flowChartPunchedCar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Падеж </a:t>
            </a:r>
            <a:r>
              <a:rPr lang="ru-RU" altLang="ru-RU" dirty="0">
                <a:solidFill>
                  <a:schemeClr val="tx1"/>
                </a:solidFill>
              </a:rPr>
              <a:t>поросят (по возрастным группам)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21" y="2484483"/>
            <a:ext cx="1851617" cy="160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82450"/>
            <a:ext cx="1796471" cy="155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" y="-27384"/>
            <a:ext cx="1832982" cy="259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656415"/>
            <a:ext cx="1832984" cy="1201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9275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28800"/>
            <a:ext cx="7920880" cy="4752528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Нарушение условий содержания  животных снижает </a:t>
            </a:r>
            <a:r>
              <a:rPr lang="ru-RU" altLang="ru-RU" dirty="0">
                <a:solidFill>
                  <a:schemeClr val="tx1"/>
                </a:solidFill>
              </a:rPr>
              <a:t>резистентность </a:t>
            </a:r>
            <a:r>
              <a:rPr lang="ru-RU" altLang="ru-RU" dirty="0" smtClean="0">
                <a:solidFill>
                  <a:schemeClr val="tx1"/>
                </a:solidFill>
              </a:rPr>
              <a:t>(устойчивость) организма и вызывает </a:t>
            </a:r>
            <a:r>
              <a:rPr lang="ru-RU" altLang="ru-RU" dirty="0">
                <a:solidFill>
                  <a:schemeClr val="tx1"/>
                </a:solidFill>
              </a:rPr>
              <a:t>массовые заболевания животных.</a:t>
            </a:r>
          </a:p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Анализу подвергают следующие параметры:</a:t>
            </a:r>
          </a:p>
          <a:p>
            <a:pPr marL="542925" indent="0" algn="just">
              <a:spcBef>
                <a:spcPct val="50000"/>
              </a:spcBef>
              <a:buClr>
                <a:schemeClr val="accent1">
                  <a:lumMod val="50000"/>
                </a:schemeClr>
              </a:buClr>
              <a:buFont typeface="+mj-lt"/>
              <a:buAutoNum type="arabicPeriod"/>
            </a:pPr>
            <a:r>
              <a:rPr lang="ru-RU" altLang="ru-RU" dirty="0" smtClean="0">
                <a:solidFill>
                  <a:schemeClr val="tx1"/>
                </a:solidFill>
              </a:rPr>
              <a:t> Наличие помещений для содержания животных, предусмотренных технологией ведения животноводства;</a:t>
            </a:r>
          </a:p>
          <a:p>
            <a:pPr marL="542925" indent="0" algn="just">
              <a:spcBef>
                <a:spcPct val="50000"/>
              </a:spcBef>
              <a:buClr>
                <a:schemeClr val="accent1">
                  <a:lumMod val="50000"/>
                </a:schemeClr>
              </a:buClr>
              <a:buFont typeface="+mj-lt"/>
              <a:buAutoNum type="arabicPeriod"/>
            </a:pPr>
            <a:r>
              <a:rPr lang="ru-RU" altLang="ru-RU" dirty="0" smtClean="0">
                <a:solidFill>
                  <a:schemeClr val="tx1"/>
                </a:solidFill>
              </a:rPr>
              <a:t>Микроклимат в животноводческих помещениях, соответствующий возрасту, полу и виду животных;</a:t>
            </a:r>
          </a:p>
          <a:p>
            <a:pPr marL="542925" indent="0" algn="just">
              <a:spcBef>
                <a:spcPct val="50000"/>
              </a:spcBef>
              <a:buClr>
                <a:schemeClr val="accent1">
                  <a:lumMod val="50000"/>
                </a:schemeClr>
              </a:buClr>
              <a:buFont typeface="+mj-lt"/>
              <a:buAutoNum type="arabicPeriod"/>
            </a:pPr>
            <a:r>
              <a:rPr lang="ru-RU" altLang="ru-RU" dirty="0" smtClean="0">
                <a:solidFill>
                  <a:schemeClr val="tx1"/>
                </a:solidFill>
              </a:rPr>
              <a:t>Плотность </a:t>
            </a:r>
            <a:r>
              <a:rPr lang="ru-RU" altLang="ru-RU" dirty="0">
                <a:solidFill>
                  <a:schemeClr val="tx1"/>
                </a:solidFill>
              </a:rPr>
              <a:t>размещения </a:t>
            </a:r>
            <a:r>
              <a:rPr lang="ru-RU" altLang="ru-RU" dirty="0" smtClean="0">
                <a:solidFill>
                  <a:schemeClr val="tx1"/>
                </a:solidFill>
              </a:rPr>
              <a:t>животных;</a:t>
            </a:r>
          </a:p>
          <a:p>
            <a:pPr marL="542925" indent="0" algn="just">
              <a:spcBef>
                <a:spcPct val="50000"/>
              </a:spcBef>
              <a:buClr>
                <a:schemeClr val="accent1">
                  <a:lumMod val="50000"/>
                </a:schemeClr>
              </a:buClr>
              <a:buFont typeface="+mj-lt"/>
              <a:buAutoNum type="arabicPeriod"/>
            </a:pPr>
            <a:r>
              <a:rPr lang="ru-RU" altLang="ru-RU" dirty="0" smtClean="0">
                <a:solidFill>
                  <a:schemeClr val="tx1"/>
                </a:solidFill>
              </a:rPr>
              <a:t>Наличие активного  </a:t>
            </a:r>
            <a:r>
              <a:rPr lang="ru-RU" altLang="ru-RU" dirty="0">
                <a:solidFill>
                  <a:schemeClr val="tx1"/>
                </a:solidFill>
              </a:rPr>
              <a:t>моциона </a:t>
            </a:r>
            <a:r>
              <a:rPr lang="ru-RU" altLang="ru-RU" dirty="0" smtClean="0">
                <a:solidFill>
                  <a:schemeClr val="tx1"/>
                </a:solidFill>
              </a:rPr>
              <a:t>у животных и возможности разнообразия их существования;</a:t>
            </a:r>
          </a:p>
          <a:p>
            <a:pPr marL="542925" indent="0" algn="just">
              <a:spcBef>
                <a:spcPct val="50000"/>
              </a:spcBef>
              <a:buClr>
                <a:schemeClr val="accent1">
                  <a:lumMod val="50000"/>
                </a:schemeClr>
              </a:buClr>
              <a:buFont typeface="+mj-lt"/>
              <a:buAutoNum type="arabicPeriod"/>
            </a:pPr>
            <a:r>
              <a:rPr lang="ru-RU" altLang="ru-RU" dirty="0" smtClean="0">
                <a:solidFill>
                  <a:schemeClr val="tx1"/>
                </a:solidFill>
              </a:rPr>
              <a:t> Наличие УФ облучения.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4386" y="683985"/>
            <a:ext cx="8416086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+mj-lt"/>
              </a:rPr>
              <a:t>Анализ условий содержания животных</a:t>
            </a:r>
            <a:endParaRPr lang="ru-RU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853737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640960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altLang="ru-RU" sz="2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Оптимальные нормы температурно-влажностных режимов в животноводческих помещениях</a:t>
            </a:r>
          </a:p>
          <a:p>
            <a:pPr algn="ctr"/>
            <a:endParaRPr lang="ru-RU"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  <p:graphicFrame>
        <p:nvGraphicFramePr>
          <p:cNvPr id="6" name="Group 1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117403"/>
              </p:ext>
            </p:extLst>
          </p:nvPr>
        </p:nvGraphicFramePr>
        <p:xfrm>
          <a:off x="0" y="1124744"/>
          <a:ext cx="9144000" cy="5750408"/>
        </p:xfrm>
        <a:graphic>
          <a:graphicData uri="http://schemas.openxmlformats.org/drawingml/2006/table">
            <a:tbl>
              <a:tblPr/>
              <a:tblGrid>
                <a:gridCol w="3203576"/>
                <a:gridCol w="1952624"/>
                <a:gridCol w="2019300"/>
                <a:gridCol w="1968500"/>
              </a:tblGrid>
              <a:tr h="9681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Помещение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Температура,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°C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Относит. влажность, %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Скорость движения воздуха, м/с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Для крупного рогатого скота (ОНТП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– 1 - 77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Коровник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0,5 – 1,0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Родильное отделение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0,3 – 0,5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Профилакторий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0,3 – 0,5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Телята до 6 месяцев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0,3 – 0,5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Молодняк старше 6 мес.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0,3 – 1,0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Для свиней (ОНТП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–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2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- 77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)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4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Холостые и супоросные свиноматки, хряки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0,3 – 1,0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74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Тяжелосупоросные и подсосные свиноматки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0,2 - 0,4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Поросята - отъемыши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0,2 – 0,6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14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Свиньи на откорме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0,3 – 1,0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6153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620688"/>
            <a:ext cx="5472608" cy="5472608"/>
          </a:xfrm>
        </p:spPr>
        <p:txBody>
          <a:bodyPr>
            <a:normAutofit/>
          </a:bodyPr>
          <a:lstStyle/>
          <a:p>
            <a:r>
              <a:rPr lang="ru-RU" alt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Температура воздуха </a:t>
            </a:r>
            <a:r>
              <a:rPr lang="ru-RU" altLang="ru-RU" sz="2200" dirty="0">
                <a:solidFill>
                  <a:schemeClr val="tx1"/>
                </a:solidFill>
              </a:rPr>
              <a:t>в помещениях измеряют термометром, а для непрерывной её регистрации применяют термограф М-16 с суточным или недельным заводом</a:t>
            </a:r>
            <a:r>
              <a:rPr lang="ru-RU" altLang="ru-RU" sz="2200" dirty="0" smtClean="0">
                <a:solidFill>
                  <a:schemeClr val="tx1"/>
                </a:solidFill>
              </a:rPr>
              <a:t>.</a:t>
            </a:r>
          </a:p>
          <a:p>
            <a:endParaRPr lang="ru-RU" altLang="ru-RU" sz="2200" dirty="0" smtClean="0">
              <a:solidFill>
                <a:schemeClr val="tx1"/>
              </a:solidFill>
            </a:endParaRPr>
          </a:p>
          <a:p>
            <a:endParaRPr lang="ru-RU" altLang="ru-RU" sz="2200" dirty="0">
              <a:solidFill>
                <a:schemeClr val="tx1"/>
              </a:solidFill>
            </a:endParaRPr>
          </a:p>
          <a:p>
            <a:r>
              <a:rPr lang="ru-RU" altLang="ru-RU" sz="2200" dirty="0">
                <a:solidFill>
                  <a:schemeClr val="tx1"/>
                </a:solidFill>
              </a:rPr>
              <a:t>Для определения </a:t>
            </a:r>
            <a:r>
              <a:rPr lang="ru-RU" alt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относительной влажности воздуха</a:t>
            </a:r>
            <a:r>
              <a:rPr lang="ru-RU" altLang="ru-RU" sz="2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200" dirty="0">
                <a:solidFill>
                  <a:schemeClr val="tx1"/>
                </a:solidFill>
              </a:rPr>
              <a:t>используют психрометры – статические (Августа) и аспирационные (</a:t>
            </a:r>
            <a:r>
              <a:rPr lang="ru-RU" altLang="ru-RU" sz="2200" dirty="0" err="1">
                <a:solidFill>
                  <a:schemeClr val="tx1"/>
                </a:solidFill>
              </a:rPr>
              <a:t>Ассамана</a:t>
            </a:r>
            <a:r>
              <a:rPr lang="ru-RU" altLang="ru-RU" sz="2200" dirty="0">
                <a:solidFill>
                  <a:schemeClr val="tx1"/>
                </a:solidFill>
              </a:rPr>
              <a:t>), а также гигрометры</a:t>
            </a:r>
            <a:r>
              <a:rPr lang="ru-RU" altLang="ru-RU" sz="2200" dirty="0" smtClean="0">
                <a:solidFill>
                  <a:schemeClr val="tx1"/>
                </a:solidFill>
              </a:rPr>
              <a:t>.</a:t>
            </a:r>
            <a:endParaRPr lang="ru-RU" altLang="ru-RU" sz="2200" dirty="0">
              <a:solidFill>
                <a:schemeClr val="tx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6331"/>
            <a:ext cx="2987675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937669" y="1620069"/>
            <a:ext cx="2016125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/>
              <a:t>Термограф М-16</a:t>
            </a:r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7066"/>
            <a:ext cx="2736304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5" y="4449916"/>
            <a:ext cx="1668939" cy="225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0" y="6491296"/>
            <a:ext cx="1681914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1800" dirty="0"/>
              <a:t>Гигрометр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1213865" y="4433067"/>
            <a:ext cx="1747682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/>
              <a:t>Психрометры</a:t>
            </a:r>
          </a:p>
        </p:txBody>
      </p:sp>
    </p:spTree>
    <p:extLst>
      <p:ext uri="{BB962C8B-B14F-4D97-AF65-F5344CB8AC3E}">
        <p14:creationId xmlns:p14="http://schemas.microsoft.com/office/powerpoint/2010/main" val="39360006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332656"/>
            <a:ext cx="5530030" cy="5499973"/>
          </a:xfrm>
        </p:spPr>
        <p:txBody>
          <a:bodyPr>
            <a:noAutofit/>
          </a:bodyPr>
          <a:lstStyle/>
          <a:p>
            <a:r>
              <a:rPr lang="ru-RU" alt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Скорость движения воздуха</a:t>
            </a:r>
            <a:r>
              <a:rPr lang="ru-RU" altLang="ru-RU" sz="2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200" dirty="0">
                <a:solidFill>
                  <a:schemeClr val="tx1"/>
                </a:solidFill>
              </a:rPr>
              <a:t>измеряют кататермометрами и анемометрами (</a:t>
            </a:r>
            <a:r>
              <a:rPr lang="ru-RU" altLang="ru-RU" sz="2200" dirty="0" err="1">
                <a:solidFill>
                  <a:schemeClr val="tx1"/>
                </a:solidFill>
              </a:rPr>
              <a:t>крыльчатыми</a:t>
            </a:r>
            <a:r>
              <a:rPr lang="ru-RU" altLang="ru-RU" sz="2200" dirty="0">
                <a:solidFill>
                  <a:schemeClr val="tx1"/>
                </a:solidFill>
              </a:rPr>
              <a:t> и чашечными). Кататермометрами также определяют охлаждающую способность воздуха. </a:t>
            </a:r>
          </a:p>
          <a:p>
            <a:endParaRPr lang="ru-RU" sz="2200" dirty="0" smtClean="0">
              <a:solidFill>
                <a:schemeClr val="tx1"/>
              </a:solidFill>
            </a:endParaRPr>
          </a:p>
          <a:p>
            <a:r>
              <a:rPr lang="ru-RU" alt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Загрязненность воздуха</a:t>
            </a:r>
            <a:r>
              <a:rPr lang="ru-RU" altLang="ru-RU" sz="2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altLang="ru-RU" sz="2200" dirty="0">
                <a:solidFill>
                  <a:schemeClr val="tx1"/>
                </a:solidFill>
              </a:rPr>
              <a:t>определяют весовым способом (фильтрацией через фильтры АФА-В-18, вату, асбест). Предельная концентрация пыли в воздухе помещений в зимний стойловый период не должна превышать в помещениях для крупного рогатого скота и свиней </a:t>
            </a:r>
            <a:r>
              <a:rPr lang="ru-RU" altLang="ru-RU" sz="2200" b="1" dirty="0">
                <a:solidFill>
                  <a:srgbClr val="FF0000"/>
                </a:solidFill>
              </a:rPr>
              <a:t>0,5-1,0 мг/м</a:t>
            </a:r>
            <a:r>
              <a:rPr lang="ru-RU" altLang="ru-RU" sz="2200" b="1" baseline="30000" dirty="0">
                <a:solidFill>
                  <a:srgbClr val="FF0000"/>
                </a:solidFill>
              </a:rPr>
              <a:t>3</a:t>
            </a:r>
            <a:r>
              <a:rPr lang="ru-RU" altLang="ru-RU" sz="2200" dirty="0">
                <a:solidFill>
                  <a:schemeClr val="tx1"/>
                </a:solidFill>
              </a:rPr>
              <a:t>, в теплый период года </a:t>
            </a:r>
            <a:r>
              <a:rPr lang="ru-RU" altLang="ru-RU" sz="2200" b="1" dirty="0">
                <a:solidFill>
                  <a:srgbClr val="FF0000"/>
                </a:solidFill>
              </a:rPr>
              <a:t>1,0-2,0 мг/м</a:t>
            </a:r>
            <a:r>
              <a:rPr lang="ru-RU" altLang="ru-RU" sz="2200" b="1" baseline="30000" dirty="0">
                <a:solidFill>
                  <a:srgbClr val="FF0000"/>
                </a:solidFill>
              </a:rPr>
              <a:t>3</a:t>
            </a:r>
            <a:r>
              <a:rPr lang="ru-RU" altLang="ru-RU" sz="2200" dirty="0" smtClean="0">
                <a:solidFill>
                  <a:schemeClr val="tx1"/>
                </a:solidFill>
              </a:rPr>
              <a:t>.</a:t>
            </a:r>
            <a:endParaRPr lang="ru-RU" altLang="ru-RU" sz="2200" dirty="0">
              <a:solidFill>
                <a:schemeClr val="tx1"/>
              </a:solidFill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575" y="4350832"/>
            <a:ext cx="3146425" cy="248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438" y="116632"/>
            <a:ext cx="1318319" cy="3932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7296692" y="3984119"/>
            <a:ext cx="1871663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/>
              <a:t>Кататермометр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5997575" y="6471733"/>
            <a:ext cx="1439863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/>
              <a:t>Анемометр</a:t>
            </a:r>
          </a:p>
        </p:txBody>
      </p:sp>
    </p:spTree>
    <p:extLst>
      <p:ext uri="{BB962C8B-B14F-4D97-AF65-F5344CB8AC3E}">
        <p14:creationId xmlns:p14="http://schemas.microsoft.com/office/powerpoint/2010/main" val="923529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293092"/>
            <a:ext cx="3131840" cy="254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6709930" y="6469559"/>
            <a:ext cx="1368490" cy="3685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1800" dirty="0"/>
              <a:t>УГ-2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6192688" cy="6408712"/>
          </a:xfrm>
        </p:spPr>
        <p:txBody>
          <a:bodyPr>
            <a:normAutofit fontScale="85000" lnSpcReduction="20000"/>
          </a:bodyPr>
          <a:lstStyle/>
          <a:p>
            <a:r>
              <a:rPr lang="ru-RU" altLang="ru-RU" b="1" dirty="0">
                <a:solidFill>
                  <a:srgbClr val="FF0000"/>
                </a:solidFill>
              </a:rPr>
              <a:t>Загрязненность воздуха</a:t>
            </a:r>
            <a:r>
              <a:rPr lang="ru-RU" altLang="ru-RU" dirty="0">
                <a:solidFill>
                  <a:srgbClr val="FF0000"/>
                </a:solidFill>
              </a:rPr>
              <a:t>  </a:t>
            </a:r>
            <a:r>
              <a:rPr lang="ru-RU" altLang="ru-RU" dirty="0">
                <a:solidFill>
                  <a:schemeClr val="tx1"/>
                </a:solidFill>
              </a:rPr>
              <a:t>определяют весовым способом (фильтрацией через фильтры АФА-В-18, вату, асбест). Предельная концентрация пыли в воздухе помещений в зимний стойловый период не должна превышать в помещениях для крупного рогатого скота и свиней </a:t>
            </a:r>
            <a:r>
              <a:rPr lang="ru-RU" altLang="ru-RU" b="1" dirty="0">
                <a:solidFill>
                  <a:srgbClr val="FF0000"/>
                </a:solidFill>
              </a:rPr>
              <a:t>0,5-1,0 мг/м</a:t>
            </a:r>
            <a:r>
              <a:rPr lang="ru-RU" altLang="ru-RU" b="1" baseline="30000" dirty="0">
                <a:solidFill>
                  <a:srgbClr val="FF0000"/>
                </a:solidFill>
              </a:rPr>
              <a:t>3</a:t>
            </a:r>
            <a:r>
              <a:rPr lang="ru-RU" altLang="ru-RU" dirty="0">
                <a:solidFill>
                  <a:schemeClr val="tx1"/>
                </a:solidFill>
              </a:rPr>
              <a:t>, в теплый период года </a:t>
            </a:r>
            <a:r>
              <a:rPr lang="ru-RU" altLang="ru-RU" b="1" dirty="0">
                <a:solidFill>
                  <a:srgbClr val="FF0000"/>
                </a:solidFill>
              </a:rPr>
              <a:t>1,0-2,0 мг/м</a:t>
            </a:r>
            <a:r>
              <a:rPr lang="ru-RU" altLang="ru-RU" b="1" baseline="30000" dirty="0">
                <a:solidFill>
                  <a:srgbClr val="FF0000"/>
                </a:solidFill>
              </a:rPr>
              <a:t>3</a:t>
            </a:r>
            <a:r>
              <a:rPr lang="ru-RU" altLang="ru-RU" dirty="0">
                <a:solidFill>
                  <a:schemeClr val="tx1"/>
                </a:solidFill>
              </a:rPr>
              <a:t>.</a:t>
            </a:r>
          </a:p>
          <a:p>
            <a:r>
              <a:rPr lang="ru-RU" altLang="ru-RU" b="1" dirty="0">
                <a:solidFill>
                  <a:srgbClr val="FF0000"/>
                </a:solidFill>
              </a:rPr>
              <a:t>Интенсивность шума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>
                <a:solidFill>
                  <a:schemeClr val="tx1"/>
                </a:solidFill>
              </a:rPr>
              <a:t>в помещении определяют </a:t>
            </a:r>
            <a:r>
              <a:rPr lang="ru-RU" altLang="ru-RU" dirty="0" err="1">
                <a:solidFill>
                  <a:schemeClr val="tx1"/>
                </a:solidFill>
              </a:rPr>
              <a:t>шумометром</a:t>
            </a:r>
            <a:r>
              <a:rPr lang="ru-RU" altLang="ru-RU" dirty="0">
                <a:solidFill>
                  <a:schemeClr val="tx1"/>
                </a:solidFill>
              </a:rPr>
              <a:t>. Уровень его не должен превышать </a:t>
            </a:r>
            <a:r>
              <a:rPr lang="ru-RU" altLang="ru-RU" b="1" dirty="0">
                <a:solidFill>
                  <a:srgbClr val="FF0000"/>
                </a:solidFill>
              </a:rPr>
              <a:t>70-80 </a:t>
            </a:r>
            <a:r>
              <a:rPr lang="ru-RU" altLang="ru-RU" b="1" dirty="0" err="1">
                <a:solidFill>
                  <a:srgbClr val="FF0000"/>
                </a:solidFill>
              </a:rPr>
              <a:t>децибелл</a:t>
            </a:r>
            <a:r>
              <a:rPr lang="ru-RU" altLang="ru-RU" dirty="0">
                <a:solidFill>
                  <a:schemeClr val="tx1"/>
                </a:solidFill>
              </a:rPr>
              <a:t>. 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В животноводческих помещениях обязательно определяют </a:t>
            </a:r>
            <a:r>
              <a:rPr lang="ru-RU" altLang="ru-RU" b="1" dirty="0">
                <a:solidFill>
                  <a:srgbClr val="FF0000"/>
                </a:solidFill>
              </a:rPr>
              <a:t>содержание</a:t>
            </a:r>
            <a:r>
              <a:rPr lang="ru-RU" altLang="ru-RU" b="1" i="1" u="sng" dirty="0">
                <a:solidFill>
                  <a:schemeClr val="tx1"/>
                </a:solidFill>
              </a:rPr>
              <a:t> </a:t>
            </a:r>
            <a:r>
              <a:rPr lang="ru-RU" altLang="ru-RU" b="1" dirty="0">
                <a:solidFill>
                  <a:srgbClr val="FF0000"/>
                </a:solidFill>
              </a:rPr>
              <a:t>вредных газов</a:t>
            </a:r>
            <a:r>
              <a:rPr lang="ru-RU" altLang="ru-RU" dirty="0">
                <a:solidFill>
                  <a:schemeClr val="tx1"/>
                </a:solidFill>
              </a:rPr>
              <a:t>. Качественное определение аммиака осуществляют </a:t>
            </a:r>
            <a:r>
              <a:rPr lang="ru-RU" altLang="ru-RU" dirty="0" err="1">
                <a:solidFill>
                  <a:schemeClr val="tx1"/>
                </a:solidFill>
              </a:rPr>
              <a:t>органолептически</a:t>
            </a:r>
            <a:r>
              <a:rPr lang="ru-RU" altLang="ru-RU" dirty="0">
                <a:solidFill>
                  <a:schemeClr val="tx1"/>
                </a:solidFill>
              </a:rPr>
              <a:t>, при помощи лакмусовой бумаги, смоченной в дистиллированной воде. Методы качественного определения сероводорода: </a:t>
            </a:r>
            <a:r>
              <a:rPr lang="ru-RU" altLang="ru-RU" dirty="0" err="1">
                <a:solidFill>
                  <a:schemeClr val="tx1"/>
                </a:solidFill>
              </a:rPr>
              <a:t>органолептически</a:t>
            </a:r>
            <a:r>
              <a:rPr lang="ru-RU" altLang="ru-RU" dirty="0">
                <a:solidFill>
                  <a:schemeClr val="tx1"/>
                </a:solidFill>
              </a:rPr>
              <a:t>, при помощи лакмусовой бумаги, пропитанной щелочным раствором уксусного свинца.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В производственных условиях концентрацию вредных газов определяют универсальным газоанализатором УГ-2. 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7379592" y="3673204"/>
            <a:ext cx="1512888" cy="366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1800"/>
              <a:t>Шумометр</a:t>
            </a: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919" y="363764"/>
            <a:ext cx="1428540" cy="33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85671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67668"/>
            <a:ext cx="8208912" cy="4201692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Для оценки </a:t>
            </a:r>
            <a:r>
              <a:rPr lang="ru-RU" altLang="ru-RU" b="1" dirty="0">
                <a:solidFill>
                  <a:srgbClr val="FF0000"/>
                </a:solidFill>
              </a:rPr>
              <a:t>освещенности</a:t>
            </a:r>
            <a:r>
              <a:rPr lang="ru-RU" altLang="ru-RU" dirty="0">
                <a:solidFill>
                  <a:schemeClr val="tx1"/>
                </a:solidFill>
              </a:rPr>
              <a:t> в животноводческих помещениях определяют световой коэффициент и коэффициент естественной освещенности.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Световой коэффициент (</a:t>
            </a:r>
            <a:r>
              <a:rPr lang="ru-RU" altLang="ru-RU" b="1" dirty="0">
                <a:solidFill>
                  <a:srgbClr val="FF0000"/>
                </a:solidFill>
              </a:rPr>
              <a:t>СК</a:t>
            </a:r>
            <a:r>
              <a:rPr lang="ru-RU" altLang="ru-RU" dirty="0">
                <a:solidFill>
                  <a:schemeClr val="tx1"/>
                </a:solidFill>
              </a:rPr>
              <a:t>) выражает отношение остеклённой площади поверхности окон к площади пола. В помещениях для свиней на откорме и крупного рогатого скота всех возрастов он равен </a:t>
            </a:r>
            <a:r>
              <a:rPr lang="ru-RU" altLang="ru-RU" b="1" dirty="0" smtClean="0">
                <a:solidFill>
                  <a:srgbClr val="FF0000"/>
                </a:solidFill>
              </a:rPr>
              <a:t>1:10-15</a:t>
            </a:r>
            <a:r>
              <a:rPr lang="ru-RU" altLang="ru-RU" b="1" dirty="0" smtClean="0">
                <a:solidFill>
                  <a:schemeClr val="tx1"/>
                </a:solidFill>
              </a:rPr>
              <a:t>, </a:t>
            </a:r>
            <a:r>
              <a:rPr lang="ru-RU" altLang="ru-RU" dirty="0" smtClean="0">
                <a:solidFill>
                  <a:schemeClr val="tx1"/>
                </a:solidFill>
              </a:rPr>
              <a:t>для </a:t>
            </a:r>
            <a:r>
              <a:rPr lang="ru-RU" altLang="ru-RU" dirty="0">
                <a:solidFill>
                  <a:schemeClr val="tx1"/>
                </a:solidFill>
              </a:rPr>
              <a:t>свиноматок, хряков, поросят – </a:t>
            </a:r>
            <a:r>
              <a:rPr lang="ru-RU" altLang="ru-RU" b="1" dirty="0">
                <a:solidFill>
                  <a:srgbClr val="FF0000"/>
                </a:solidFill>
              </a:rPr>
              <a:t>1:10-12</a:t>
            </a:r>
            <a:r>
              <a:rPr lang="ru-RU" altLang="ru-RU" dirty="0">
                <a:solidFill>
                  <a:schemeClr val="tx1"/>
                </a:solidFill>
              </a:rPr>
              <a:t>, в родильных отделениях – </a:t>
            </a:r>
            <a:r>
              <a:rPr lang="ru-RU" altLang="ru-RU" b="1" dirty="0">
                <a:solidFill>
                  <a:srgbClr val="FF0000"/>
                </a:solidFill>
              </a:rPr>
              <a:t>1:15-20</a:t>
            </a:r>
            <a:r>
              <a:rPr lang="ru-RU" altLang="ru-RU" dirty="0">
                <a:solidFill>
                  <a:schemeClr val="tx1"/>
                </a:solidFill>
              </a:rPr>
              <a:t>.</a:t>
            </a:r>
          </a:p>
          <a:p>
            <a:r>
              <a:rPr lang="ru-RU" altLang="ru-RU" dirty="0">
                <a:solidFill>
                  <a:schemeClr val="tx1"/>
                </a:solidFill>
              </a:rPr>
              <a:t>Коэффициент естественной освещенности (КЕО) определяют как отношение освещенности внутри помещения к наружной, выраженное в %. В помещениях для крупного рогатого скота он должен быть </a:t>
            </a:r>
            <a:r>
              <a:rPr lang="ru-RU" altLang="ru-RU" b="1" dirty="0">
                <a:solidFill>
                  <a:srgbClr val="FF0000"/>
                </a:solidFill>
              </a:rPr>
              <a:t>0,4-0,8%</a:t>
            </a:r>
            <a:r>
              <a:rPr lang="ru-RU" altLang="ru-RU" b="1" dirty="0">
                <a:solidFill>
                  <a:schemeClr val="tx1"/>
                </a:solidFill>
              </a:rPr>
              <a:t>,</a:t>
            </a:r>
            <a:r>
              <a:rPr lang="ru-RU" altLang="ru-RU" dirty="0">
                <a:solidFill>
                  <a:schemeClr val="tx1"/>
                </a:solidFill>
              </a:rPr>
              <a:t> в помещениях для свиней – </a:t>
            </a:r>
            <a:r>
              <a:rPr lang="ru-RU" altLang="ru-RU" b="1" dirty="0">
                <a:solidFill>
                  <a:srgbClr val="FF0000"/>
                </a:solidFill>
              </a:rPr>
              <a:t>1,0-1,2</a:t>
            </a:r>
            <a:r>
              <a:rPr lang="ru-RU" altLang="ru-RU" b="1" dirty="0" smtClean="0">
                <a:solidFill>
                  <a:srgbClr val="FF0000"/>
                </a:solidFill>
              </a:rPr>
              <a:t>%</a:t>
            </a:r>
            <a:r>
              <a:rPr lang="ru-RU" altLang="ru-RU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altLang="ru-RU" dirty="0">
                <a:solidFill>
                  <a:schemeClr val="tx1"/>
                </a:solidFill>
              </a:rPr>
              <a:t>Естественную и искусственную освещенность помещений измеряют люксметрами.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0" y="-3069"/>
            <a:ext cx="4608512" cy="2455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444" y="-27384"/>
            <a:ext cx="3543938" cy="247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7164391" y="2144934"/>
            <a:ext cx="1296988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700" dirty="0"/>
              <a:t>Люксметр</a:t>
            </a:r>
          </a:p>
        </p:txBody>
      </p:sp>
    </p:spTree>
    <p:extLst>
      <p:ext uri="{BB962C8B-B14F-4D97-AF65-F5344CB8AC3E}">
        <p14:creationId xmlns:p14="http://schemas.microsoft.com/office/powerpoint/2010/main" val="1239040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052736"/>
            <a:ext cx="8136904" cy="5472608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Оценивают </a:t>
            </a:r>
            <a:r>
              <a:rPr lang="ru-RU" altLang="ru-RU" b="1" dirty="0">
                <a:solidFill>
                  <a:srgbClr val="FF0000"/>
                </a:solidFill>
              </a:rPr>
              <a:t>качество воды</a:t>
            </a:r>
            <a:r>
              <a:rPr lang="ru-RU" altLang="ru-RU" dirty="0">
                <a:solidFill>
                  <a:schemeClr val="tx1"/>
                </a:solidFill>
              </a:rPr>
              <a:t> , используемой для поения. Вода должна быть бесцветной, прозрачной, без запаха, с приятным освежающим вкусом, нейтральной или слабо-щелочной реакции, умеренной минерализации. Для бактериальной оценки качества воды используют косвенные показатели – микробное число, коли-титр и коли-индекс.</a:t>
            </a:r>
          </a:p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FF0000"/>
                </a:solidFill>
              </a:rPr>
              <a:t>Микробное число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>
                <a:solidFill>
                  <a:schemeClr val="tx1"/>
                </a:solidFill>
              </a:rPr>
              <a:t>– сумма всех колоний микроорганизмов, выросших на МПА из 1мл воды через 24ч при температуре 37</a:t>
            </a:r>
            <a:r>
              <a:rPr lang="en-US" altLang="ru-RU" dirty="0">
                <a:solidFill>
                  <a:schemeClr val="tx1"/>
                </a:solidFill>
                <a:cs typeface="Arial" charset="0"/>
              </a:rPr>
              <a:t>°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С.</a:t>
            </a:r>
          </a:p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FF0000"/>
                </a:solidFill>
                <a:cs typeface="Arial" charset="0"/>
              </a:rPr>
              <a:t>Коли-титр</a:t>
            </a:r>
            <a:r>
              <a:rPr lang="ru-RU" altLang="ru-RU" b="1" dirty="0">
                <a:solidFill>
                  <a:schemeClr val="tx1"/>
                </a:solidFill>
                <a:cs typeface="Arial" charset="0"/>
              </a:rPr>
              <a:t> 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– наименьший объём воды, в котором есть 1 кишечная палочка.</a:t>
            </a:r>
          </a:p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FF0000"/>
                </a:solidFill>
                <a:cs typeface="Arial" charset="0"/>
              </a:rPr>
              <a:t>Коли-индекс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 – количество кишечных палочек в 1л воды. 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Требования к воде: микробное число не более </a:t>
            </a:r>
            <a:r>
              <a:rPr lang="ru-RU" altLang="ru-RU" b="1" dirty="0">
                <a:solidFill>
                  <a:srgbClr val="FF0000"/>
                </a:solidFill>
                <a:cs typeface="Arial" charset="0"/>
              </a:rPr>
              <a:t>100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, коли-индекс – не более </a:t>
            </a:r>
            <a:r>
              <a:rPr lang="ru-RU" altLang="ru-RU" b="1" dirty="0">
                <a:solidFill>
                  <a:srgbClr val="FF0000"/>
                </a:solidFill>
                <a:cs typeface="Arial" charset="0"/>
              </a:rPr>
              <a:t>3</a:t>
            </a:r>
            <a:r>
              <a:rPr lang="ru-RU" altLang="ru-RU" dirty="0">
                <a:solidFill>
                  <a:schemeClr val="tx1"/>
                </a:solidFill>
                <a:cs typeface="Arial" charset="0"/>
              </a:rPr>
              <a:t>, коли-титр – не менее </a:t>
            </a:r>
            <a:r>
              <a:rPr lang="ru-RU" altLang="ru-RU" b="1" dirty="0">
                <a:solidFill>
                  <a:srgbClr val="FF0000"/>
                </a:solidFill>
                <a:cs typeface="Arial" charset="0"/>
              </a:rPr>
              <a:t>300</a:t>
            </a:r>
            <a:r>
              <a:rPr lang="ru-RU" altLang="ru-RU" dirty="0" smtClean="0">
                <a:solidFill>
                  <a:schemeClr val="tx1"/>
                </a:solidFill>
                <a:cs typeface="Arial" charset="0"/>
              </a:rPr>
              <a:t>.</a:t>
            </a:r>
            <a:endParaRPr lang="en-US" altLang="ru-RU" dirty="0">
              <a:solidFill>
                <a:schemeClr val="tx1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5569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095" y="1697906"/>
            <a:ext cx="8208257" cy="5043462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Недостаток и избыток питательных и биологически активных веществ в рационах животных являются причинами возникновения болезней недостаточности, бесплодия, эмбриональной смертности, рождения слабого приплода, низкой резистентности организма животного.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Оценку качества кормов проводят по двум основным показателям:</a:t>
            </a:r>
          </a:p>
          <a:p>
            <a:pPr marL="979488" indent="-273050">
              <a:spcBef>
                <a:spcPct val="50000"/>
              </a:spcBef>
              <a:buFontTx/>
              <a:buChar char="•"/>
            </a:pPr>
            <a:r>
              <a:rPr lang="ru-RU" altLang="ru-RU" dirty="0">
                <a:solidFill>
                  <a:schemeClr val="tx1"/>
                </a:solidFill>
              </a:rPr>
              <a:t> питательности </a:t>
            </a:r>
          </a:p>
          <a:p>
            <a:pPr marL="979488" indent="-273050">
              <a:spcBef>
                <a:spcPct val="50000"/>
              </a:spcBef>
              <a:buFontTx/>
              <a:buChar char="•"/>
            </a:pPr>
            <a:r>
              <a:rPr lang="ru-RU" altLang="ru-RU" dirty="0">
                <a:solidFill>
                  <a:schemeClr val="tx1"/>
                </a:solidFill>
              </a:rPr>
              <a:t> доброкачественности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Питательность кормов определяют по результатам лабораторных исследований или по справочным пособиям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Доброкачественность определяют химическими, токсикологическими и микроскопическими исследованиями, а также </a:t>
            </a:r>
            <a:r>
              <a:rPr lang="ru-RU" altLang="ru-RU" dirty="0" err="1">
                <a:solidFill>
                  <a:schemeClr val="tx1"/>
                </a:solidFill>
              </a:rPr>
              <a:t>органолептически</a:t>
            </a:r>
            <a:r>
              <a:rPr lang="ru-RU" altLang="ru-RU" dirty="0">
                <a:solidFill>
                  <a:schemeClr val="tx1"/>
                </a:solidFill>
              </a:rPr>
              <a:t>: по цвету, запаху, вкусу, структуре, чистоте и т.д</a:t>
            </a:r>
            <a:r>
              <a:rPr lang="ru-RU" altLang="ru-RU" dirty="0" smtClean="0">
                <a:solidFill>
                  <a:schemeClr val="tx1"/>
                </a:solidFill>
              </a:rPr>
              <a:t>.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692695"/>
            <a:ext cx="720080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Анализ качества кормов</a:t>
            </a:r>
            <a:endParaRPr lang="ru-RU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4001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6"/>
            <a:ext cx="8208912" cy="5904656"/>
          </a:xfrm>
        </p:spPr>
        <p:txBody>
          <a:bodyPr>
            <a:normAutofit lnSpcReduction="10000"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По результатам производственной оценки корма подразделяют на </a:t>
            </a:r>
            <a:r>
              <a:rPr lang="ru-RU" alt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категории</a:t>
            </a:r>
            <a:r>
              <a:rPr lang="ru-RU" alt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725488" indent="-273050">
              <a:spcBef>
                <a:spcPct val="50000"/>
              </a:spcBef>
              <a:buFontTx/>
              <a:buChar char="•"/>
            </a:pPr>
            <a:r>
              <a:rPr lang="ru-RU" altLang="ru-RU" dirty="0" smtClean="0">
                <a:solidFill>
                  <a:schemeClr val="tx1"/>
                </a:solidFill>
              </a:rPr>
              <a:t>Доброкачественные</a:t>
            </a:r>
            <a:endParaRPr lang="ru-RU" altLang="ru-RU" dirty="0">
              <a:solidFill>
                <a:schemeClr val="tx1"/>
              </a:solidFill>
            </a:endParaRPr>
          </a:p>
          <a:p>
            <a:pPr marL="725488" indent="-273050">
              <a:spcBef>
                <a:spcPct val="50000"/>
              </a:spcBef>
              <a:buFontTx/>
              <a:buChar char="•"/>
            </a:pPr>
            <a:r>
              <a:rPr lang="ru-RU" altLang="ru-RU" dirty="0" smtClean="0">
                <a:solidFill>
                  <a:schemeClr val="tx1"/>
                </a:solidFill>
              </a:rPr>
              <a:t>Подозрительные </a:t>
            </a:r>
            <a:r>
              <a:rPr lang="ru-RU" altLang="ru-RU" dirty="0">
                <a:solidFill>
                  <a:schemeClr val="tx1"/>
                </a:solidFill>
              </a:rPr>
              <a:t>по доброкачественности</a:t>
            </a:r>
          </a:p>
          <a:p>
            <a:pPr marL="725488" indent="-273050">
              <a:spcBef>
                <a:spcPct val="50000"/>
              </a:spcBef>
              <a:buFontTx/>
              <a:buChar char="•"/>
            </a:pPr>
            <a:r>
              <a:rPr lang="ru-RU" altLang="ru-RU" dirty="0" smtClean="0">
                <a:solidFill>
                  <a:schemeClr val="tx1"/>
                </a:solidFill>
              </a:rPr>
              <a:t>Непригодные </a:t>
            </a:r>
            <a:r>
              <a:rPr lang="ru-RU" altLang="ru-RU" dirty="0">
                <a:solidFill>
                  <a:schemeClr val="tx1"/>
                </a:solidFill>
              </a:rPr>
              <a:t>для скармливания</a:t>
            </a:r>
          </a:p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FF0000"/>
                </a:solidFill>
              </a:rPr>
              <a:t>Доброкачественные</a:t>
            </a:r>
            <a:r>
              <a:rPr lang="ru-RU" altLang="ru-RU" dirty="0">
                <a:solidFill>
                  <a:schemeClr val="tx1"/>
                </a:solidFill>
              </a:rPr>
              <a:t> корма скармливают животным в соответствии с зоотехническими нормами. </a:t>
            </a:r>
          </a:p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FF0000"/>
                </a:solidFill>
              </a:rPr>
              <a:t>Подозрительные</a:t>
            </a:r>
            <a:r>
              <a:rPr lang="ru-RU" altLang="ru-RU" dirty="0">
                <a:solidFill>
                  <a:schemeClr val="tx1"/>
                </a:solidFill>
              </a:rPr>
              <a:t> корма ограничивают отдельным группам животных (беременные, молодняк) либо исключают. </a:t>
            </a:r>
          </a:p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FF0000"/>
                </a:solidFill>
              </a:rPr>
              <a:t>Непригодные</a:t>
            </a:r>
            <a:r>
              <a:rPr lang="ru-RU" altLang="ru-RU" dirty="0">
                <a:solidFill>
                  <a:schemeClr val="tx1"/>
                </a:solidFill>
              </a:rPr>
              <a:t> для скармливания кома специально подготавливают (проваривают, запаривают) или бракуют</a:t>
            </a:r>
            <a:r>
              <a:rPr lang="ru-RU" altLang="ru-RU" dirty="0" smtClean="0">
                <a:solidFill>
                  <a:schemeClr val="tx1"/>
                </a:solidFill>
              </a:rPr>
              <a:t>.</a:t>
            </a:r>
            <a:endParaRPr lang="ru-RU" alt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9538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7"/>
            <a:ext cx="4176463" cy="3066390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ru-RU" altLang="ru-RU" sz="1800" b="1" dirty="0">
                <a:solidFill>
                  <a:srgbClr val="FF0000"/>
                </a:solidFill>
              </a:rPr>
              <a:t>Стандартному сену </a:t>
            </a:r>
            <a:r>
              <a:rPr lang="ru-RU" altLang="ru-RU" sz="1800" dirty="0">
                <a:solidFill>
                  <a:schemeClr val="tx1"/>
                </a:solidFill>
              </a:rPr>
              <a:t>присущ свежий, приятный запах, стойко удерживающийся в течение первого года хранения.</a:t>
            </a:r>
          </a:p>
          <a:p>
            <a:pPr>
              <a:spcBef>
                <a:spcPct val="50000"/>
              </a:spcBef>
            </a:pPr>
            <a:r>
              <a:rPr lang="ru-RU" altLang="ru-RU" sz="1800" dirty="0">
                <a:solidFill>
                  <a:schemeClr val="tx1"/>
                </a:solidFill>
              </a:rPr>
              <a:t>Стандартное бобовое или бобово-злаковое сено должно иметь хорошую </a:t>
            </a:r>
            <a:r>
              <a:rPr lang="ru-RU" altLang="ru-RU" sz="1800" dirty="0" err="1">
                <a:solidFill>
                  <a:schemeClr val="tx1"/>
                </a:solidFill>
              </a:rPr>
              <a:t>облиственность</a:t>
            </a:r>
            <a:r>
              <a:rPr lang="ru-RU" altLang="ru-RU" sz="1800" dirty="0">
                <a:solidFill>
                  <a:schemeClr val="tx1"/>
                </a:solidFill>
              </a:rPr>
              <a:t> – </a:t>
            </a:r>
            <a:r>
              <a:rPr lang="ru-RU" altLang="ru-RU" sz="1800" b="1" dirty="0">
                <a:solidFill>
                  <a:srgbClr val="FF0000"/>
                </a:solidFill>
              </a:rPr>
              <a:t>не менее 20%</a:t>
            </a:r>
            <a:r>
              <a:rPr lang="ru-RU" altLang="ru-RU" sz="1800" b="1" dirty="0">
                <a:solidFill>
                  <a:schemeClr val="tx1"/>
                </a:solidFill>
              </a:rPr>
              <a:t> </a:t>
            </a:r>
            <a:r>
              <a:rPr lang="ru-RU" altLang="ru-RU" sz="1800" dirty="0">
                <a:solidFill>
                  <a:schemeClr val="tx1"/>
                </a:solidFill>
              </a:rPr>
              <a:t>общей массы растения, влажность </a:t>
            </a:r>
            <a:r>
              <a:rPr lang="ru-RU" altLang="ru-RU" sz="1800" b="1" dirty="0">
                <a:solidFill>
                  <a:srgbClr val="FF0000"/>
                </a:solidFill>
              </a:rPr>
              <a:t>не более 17%</a:t>
            </a:r>
            <a:r>
              <a:rPr lang="ru-RU" altLang="ru-RU" sz="1800" dirty="0">
                <a:solidFill>
                  <a:srgbClr val="FF0000"/>
                </a:solidFill>
              </a:rPr>
              <a:t>. 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4" t="6288" r="4170" b="11339"/>
          <a:stretch/>
        </p:blipFill>
        <p:spPr bwMode="auto">
          <a:xfrm>
            <a:off x="4551265" y="492259"/>
            <a:ext cx="4592735" cy="293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карточка 3"/>
          <p:cNvSpPr/>
          <p:nvPr/>
        </p:nvSpPr>
        <p:spPr>
          <a:xfrm>
            <a:off x="4355976" y="332656"/>
            <a:ext cx="2664296" cy="936104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</a:pPr>
            <a:r>
              <a:rPr lang="ru-RU" altLang="ru-RU" sz="4000" b="1" dirty="0" smtClean="0"/>
              <a:t>Сено</a:t>
            </a:r>
            <a:endParaRPr lang="ru-RU" altLang="ru-RU" sz="4000" b="1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23528" y="3573016"/>
            <a:ext cx="8352927" cy="2780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>
                <a:solidFill>
                  <a:schemeClr val="tx1"/>
                </a:solidFill>
              </a:rPr>
              <a:t>Содержание вредных и ядовитых трав допускается только в сене естественных угодий </a:t>
            </a:r>
            <a:r>
              <a:rPr lang="ru-RU" altLang="ru-RU" sz="1800" b="1" dirty="0">
                <a:solidFill>
                  <a:schemeClr val="tx1"/>
                </a:solidFill>
              </a:rPr>
              <a:t>– </a:t>
            </a:r>
            <a:r>
              <a:rPr lang="ru-RU" altLang="ru-RU" sz="1800" b="1" dirty="0">
                <a:solidFill>
                  <a:srgbClr val="FF0000"/>
                </a:solidFill>
              </a:rPr>
              <a:t>до 1%</a:t>
            </a:r>
            <a:r>
              <a:rPr lang="ru-RU" altLang="ru-RU" sz="1800" b="1" dirty="0">
                <a:solidFill>
                  <a:schemeClr val="tx1"/>
                </a:solidFill>
              </a:rPr>
              <a:t> </a:t>
            </a:r>
            <a:r>
              <a:rPr lang="ru-RU" altLang="ru-RU" sz="1800" dirty="0">
                <a:solidFill>
                  <a:schemeClr val="tx1"/>
                </a:solidFill>
              </a:rPr>
              <a:t>растений. </a:t>
            </a:r>
          </a:p>
          <a:p>
            <a:pPr>
              <a:spcBef>
                <a:spcPct val="50000"/>
              </a:spcBef>
            </a:pPr>
            <a:r>
              <a:rPr lang="ru-RU" altLang="ru-RU" sz="1800" dirty="0">
                <a:solidFill>
                  <a:schemeClr val="tx1"/>
                </a:solidFill>
              </a:rPr>
              <a:t>Сильно пораженное сено спорами головневых грибов перетряхивают и скармливают с предосторожностью.</a:t>
            </a:r>
          </a:p>
          <a:p>
            <a:pPr>
              <a:spcBef>
                <a:spcPct val="50000"/>
              </a:spcBef>
            </a:pPr>
            <a:r>
              <a:rPr lang="ru-RU" altLang="ru-RU" sz="1800" dirty="0">
                <a:solidFill>
                  <a:schemeClr val="tx1"/>
                </a:solidFill>
              </a:rPr>
              <a:t>Сено пораженное плесневыми грибами просушивают, перетряхивают и скармливают с предосторожностью.</a:t>
            </a:r>
          </a:p>
          <a:p>
            <a:pPr>
              <a:spcBef>
                <a:spcPct val="50000"/>
              </a:spcBef>
            </a:pPr>
            <a:r>
              <a:rPr lang="ru-RU" altLang="ru-RU" sz="1800" dirty="0">
                <a:solidFill>
                  <a:schemeClr val="tx1"/>
                </a:solidFill>
              </a:rPr>
              <a:t>Сено пораженное  ржавчинными грибами обрабатывают </a:t>
            </a:r>
            <a:r>
              <a:rPr lang="ru-RU" altLang="ru-RU" sz="1800" b="1" dirty="0">
                <a:solidFill>
                  <a:srgbClr val="FF0000"/>
                </a:solidFill>
              </a:rPr>
              <a:t>25%</a:t>
            </a:r>
            <a:r>
              <a:rPr lang="ru-RU" altLang="ru-RU" sz="1800" dirty="0">
                <a:solidFill>
                  <a:schemeClr val="tx1"/>
                </a:solidFill>
              </a:rPr>
              <a:t> аммиачной водой в скирдах, проветриваю, и скармливают без ограничений.</a:t>
            </a:r>
          </a:p>
        </p:txBody>
      </p:sp>
    </p:spTree>
    <p:extLst>
      <p:ext uri="{BB962C8B-B14F-4D97-AF65-F5344CB8AC3E}">
        <p14:creationId xmlns:p14="http://schemas.microsoft.com/office/powerpoint/2010/main" val="20073016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435205"/>
            <a:ext cx="8352928" cy="3142732"/>
          </a:xfrm>
        </p:spPr>
        <p:txBody>
          <a:bodyPr>
            <a:normAutofit fontScale="85000" lnSpcReduction="10000"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Основной источник клетчатки. 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Доброкачественная солома имеет свежий запах, блеск, хорошую упругость и влажность </a:t>
            </a:r>
            <a:r>
              <a:rPr lang="ru-RU" altLang="ru-RU" b="1" dirty="0">
                <a:solidFill>
                  <a:srgbClr val="FF0000"/>
                </a:solidFill>
              </a:rPr>
              <a:t>до 17%</a:t>
            </a:r>
            <a:r>
              <a:rPr lang="ru-RU" altLang="ru-RU" dirty="0">
                <a:solidFill>
                  <a:schemeClr val="tx1"/>
                </a:solidFill>
              </a:rPr>
              <a:t>. </a:t>
            </a:r>
            <a:endParaRPr lang="ru-RU" altLang="ru-RU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В </a:t>
            </a:r>
            <a:r>
              <a:rPr lang="ru-RU" altLang="ru-RU" dirty="0">
                <a:solidFill>
                  <a:schemeClr val="tx1"/>
                </a:solidFill>
              </a:rPr>
              <a:t>подозрительной соломе допускается наличие </a:t>
            </a:r>
            <a:r>
              <a:rPr lang="ru-RU" altLang="ru-RU" b="1" dirty="0">
                <a:solidFill>
                  <a:srgbClr val="FF0000"/>
                </a:solidFill>
              </a:rPr>
              <a:t>до 10%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>
                <a:solidFill>
                  <a:schemeClr val="tx1"/>
                </a:solidFill>
              </a:rPr>
              <a:t>порченой и незначительное поражение головней. </a:t>
            </a:r>
            <a:endParaRPr lang="ru-RU" altLang="ru-RU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Её </a:t>
            </a:r>
            <a:r>
              <a:rPr lang="ru-RU" altLang="ru-RU" dirty="0">
                <a:solidFill>
                  <a:schemeClr val="tx1"/>
                </a:solidFill>
              </a:rPr>
              <a:t>можно использовать после перетряхивания и удаления испорченной части. </a:t>
            </a:r>
            <a:endParaRPr lang="ru-RU" altLang="ru-RU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Показана </a:t>
            </a:r>
            <a:r>
              <a:rPr lang="ru-RU" altLang="ru-RU" dirty="0">
                <a:solidFill>
                  <a:schemeClr val="tx1"/>
                </a:solidFill>
              </a:rPr>
              <a:t>обработка каустической содой или известью</a:t>
            </a:r>
            <a:r>
              <a:rPr lang="ru-RU" altLang="ru-RU" dirty="0" smtClean="0">
                <a:solidFill>
                  <a:schemeClr val="tx1"/>
                </a:solidFill>
              </a:rPr>
              <a:t>.</a:t>
            </a:r>
            <a:endParaRPr lang="ru-RU" altLang="ru-RU" dirty="0">
              <a:solidFill>
                <a:schemeClr val="tx1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06218"/>
            <a:ext cx="4792663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Блок-схема: карточка 4"/>
          <p:cNvSpPr/>
          <p:nvPr/>
        </p:nvSpPr>
        <p:spPr>
          <a:xfrm>
            <a:off x="1187624" y="620688"/>
            <a:ext cx="2664296" cy="936104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</a:pPr>
            <a:r>
              <a:rPr lang="ru-RU" altLang="ru-RU" sz="4000" b="1" dirty="0" smtClean="0">
                <a:latin typeface="+mj-lt"/>
              </a:rPr>
              <a:t>Солома</a:t>
            </a:r>
            <a:endParaRPr lang="ru-RU" altLang="ru-RU" sz="4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989733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6480720" cy="5184576"/>
          </a:xfrm>
        </p:spPr>
        <p:txBody>
          <a:bodyPr>
            <a:noAutofit/>
          </a:bodyPr>
          <a:lstStyle/>
          <a:p>
            <a:r>
              <a:rPr lang="ru-RU" altLang="ru-RU" sz="2100" dirty="0" err="1">
                <a:solidFill>
                  <a:schemeClr val="tx1"/>
                </a:solidFill>
              </a:rPr>
              <a:t>Корнеклубнеплоды</a:t>
            </a:r>
            <a:r>
              <a:rPr lang="ru-RU" altLang="ru-RU" sz="2100" dirty="0">
                <a:solidFill>
                  <a:schemeClr val="tx1"/>
                </a:solidFill>
              </a:rPr>
              <a:t> относятся к сочным углеводистым диетическим кормам.</a:t>
            </a:r>
          </a:p>
          <a:p>
            <a:r>
              <a:rPr lang="ru-RU" altLang="ru-RU" sz="2100" dirty="0">
                <a:solidFill>
                  <a:schemeClr val="tx1"/>
                </a:solidFill>
              </a:rPr>
              <a:t>Качество корнеплодов определяют визуально в местах хранения или непосредственно перед раздачей животным. </a:t>
            </a:r>
            <a:endParaRPr lang="ru-RU" altLang="ru-RU" sz="2100" dirty="0" smtClean="0">
              <a:solidFill>
                <a:schemeClr val="tx1"/>
              </a:solidFill>
            </a:endParaRPr>
          </a:p>
          <a:p>
            <a:r>
              <a:rPr lang="ru-RU" altLang="ru-RU" sz="2100" dirty="0" smtClean="0">
                <a:solidFill>
                  <a:schemeClr val="tx1"/>
                </a:solidFill>
              </a:rPr>
              <a:t>Доброкачественные </a:t>
            </a:r>
            <a:r>
              <a:rPr lang="ru-RU" altLang="ru-RU" sz="2100" dirty="0">
                <a:solidFill>
                  <a:schemeClr val="tx1"/>
                </a:solidFill>
              </a:rPr>
              <a:t>корни и клубни не имеют механических повреждений и не загрязнены землёй. </a:t>
            </a:r>
            <a:endParaRPr lang="ru-RU" altLang="ru-RU" sz="2100" dirty="0" smtClean="0">
              <a:solidFill>
                <a:schemeClr val="tx1"/>
              </a:solidFill>
            </a:endParaRPr>
          </a:p>
          <a:p>
            <a:r>
              <a:rPr lang="ru-RU" altLang="ru-RU" sz="2100" dirty="0" smtClean="0">
                <a:solidFill>
                  <a:schemeClr val="tx1"/>
                </a:solidFill>
              </a:rPr>
              <a:t>Подозрительные </a:t>
            </a:r>
            <a:r>
              <a:rPr lang="ru-RU" altLang="ru-RU" sz="2100" dirty="0" err="1">
                <a:solidFill>
                  <a:schemeClr val="tx1"/>
                </a:solidFill>
              </a:rPr>
              <a:t>корнеклубнеплоды</a:t>
            </a:r>
            <a:r>
              <a:rPr lang="ru-RU" altLang="ru-RU" sz="2100" dirty="0">
                <a:solidFill>
                  <a:schemeClr val="tx1"/>
                </a:solidFill>
              </a:rPr>
              <a:t> с наличием гнили, плесени, ростков, промерзания, сморщенные, а также содержащие повышенное количество ядовитых веществ, без предварительной подготовки скармливать животным </a:t>
            </a:r>
            <a:r>
              <a:rPr lang="ru-RU" altLang="ru-RU" sz="2100" b="1" dirty="0">
                <a:solidFill>
                  <a:srgbClr val="FF0000"/>
                </a:solidFill>
              </a:rPr>
              <a:t>нельзя</a:t>
            </a:r>
            <a:r>
              <a:rPr lang="ru-RU" altLang="ru-RU" sz="2100" b="1" dirty="0" smtClean="0">
                <a:solidFill>
                  <a:srgbClr val="FF0000"/>
                </a:solidFill>
              </a:rPr>
              <a:t>!!!</a:t>
            </a:r>
            <a:endParaRPr lang="ru-RU" altLang="ru-RU" sz="2100" b="1" dirty="0">
              <a:solidFill>
                <a:srgbClr val="FF0000"/>
              </a:solidFill>
            </a:endParaRPr>
          </a:p>
        </p:txBody>
      </p:sp>
      <p:sp>
        <p:nvSpPr>
          <p:cNvPr id="4" name="Блок-схема: карточка 3"/>
          <p:cNvSpPr/>
          <p:nvPr/>
        </p:nvSpPr>
        <p:spPr>
          <a:xfrm>
            <a:off x="467544" y="332656"/>
            <a:ext cx="5616624" cy="936104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</a:pPr>
            <a:r>
              <a:rPr lang="ru-RU" altLang="ru-RU" sz="4000" b="1" smtClean="0"/>
              <a:t>Корнеклубнеплоды</a:t>
            </a:r>
            <a:endParaRPr lang="ru-RU" altLang="ru-RU" sz="4000" b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6717"/>
            <a:ext cx="1997819" cy="2728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35"/>
          <a:stretch/>
        </p:blipFill>
        <p:spPr bwMode="auto">
          <a:xfrm>
            <a:off x="6948264" y="3645024"/>
            <a:ext cx="1963120" cy="246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488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72647"/>
            <a:ext cx="5128255" cy="2084346"/>
          </a:xfrm>
        </p:spPr>
        <p:txBody>
          <a:bodyPr>
            <a:noAutofit/>
          </a:bodyPr>
          <a:lstStyle/>
          <a:p>
            <a:r>
              <a:rPr lang="ru-RU" altLang="ru-RU" sz="2000" dirty="0">
                <a:solidFill>
                  <a:schemeClr val="tx1"/>
                </a:solidFill>
              </a:rPr>
              <a:t>Зерновые корма используют для повышения концентрации энергии, протеина, углеводов и фосфора в сухом веществе рациона. </a:t>
            </a:r>
            <a:endParaRPr lang="ru-RU" altLang="ru-RU" sz="2000" dirty="0" smtClean="0">
              <a:solidFill>
                <a:schemeClr val="tx1"/>
              </a:solidFill>
            </a:endParaRPr>
          </a:p>
          <a:p>
            <a:r>
              <a:rPr lang="ru-RU" altLang="ru-RU" sz="2000" dirty="0" smtClean="0">
                <a:solidFill>
                  <a:schemeClr val="tx1"/>
                </a:solidFill>
              </a:rPr>
              <a:t>Зерно </a:t>
            </a:r>
            <a:r>
              <a:rPr lang="ru-RU" altLang="ru-RU" sz="2000" dirty="0">
                <a:solidFill>
                  <a:schemeClr val="tx1"/>
                </a:solidFill>
              </a:rPr>
              <a:t>является источником витаминов В, Е и К</a:t>
            </a:r>
            <a:r>
              <a:rPr lang="ru-RU" altLang="ru-RU" sz="2000" dirty="0" smtClean="0">
                <a:solidFill>
                  <a:schemeClr val="tx1"/>
                </a:solidFill>
              </a:rPr>
              <a:t>.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084" y="116632"/>
            <a:ext cx="357217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карточка 3"/>
          <p:cNvSpPr/>
          <p:nvPr/>
        </p:nvSpPr>
        <p:spPr>
          <a:xfrm>
            <a:off x="467544" y="332656"/>
            <a:ext cx="5112568" cy="936104"/>
          </a:xfrm>
          <a:prstGeom prst="flowChartPunchedCa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</a:pPr>
            <a:r>
              <a:rPr lang="ru-RU" altLang="ru-RU" sz="4000" b="1" dirty="0" smtClean="0"/>
              <a:t>Зерновые корма</a:t>
            </a:r>
            <a:endParaRPr lang="ru-RU" altLang="ru-RU" sz="4000" b="1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23528" y="3334868"/>
            <a:ext cx="8424936" cy="326248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 dirty="0">
                <a:solidFill>
                  <a:schemeClr val="tx1"/>
                </a:solidFill>
              </a:rPr>
              <a:t>Доброкачественное фуражное зерно имеет влажность </a:t>
            </a:r>
            <a:r>
              <a:rPr lang="ru-RU" altLang="ru-RU" sz="2000" b="1" dirty="0">
                <a:solidFill>
                  <a:srgbClr val="FF0000"/>
                </a:solidFill>
              </a:rPr>
              <a:t>до 17%</a:t>
            </a:r>
            <a:r>
              <a:rPr lang="ru-RU" altLang="ru-RU" sz="2000" dirty="0">
                <a:solidFill>
                  <a:schemeClr val="tx1"/>
                </a:solidFill>
              </a:rPr>
              <a:t>, содержит </a:t>
            </a:r>
            <a:r>
              <a:rPr lang="ru-RU" altLang="ru-RU" sz="2000" b="1" dirty="0">
                <a:solidFill>
                  <a:srgbClr val="FF0000"/>
                </a:solidFill>
              </a:rPr>
              <a:t>не более 5% </a:t>
            </a:r>
            <a:r>
              <a:rPr lang="ru-RU" altLang="ru-RU" sz="2000" dirty="0">
                <a:solidFill>
                  <a:schemeClr val="tx1"/>
                </a:solidFill>
              </a:rPr>
              <a:t>сорной примеси. Допускается незначительное потемнение, отсутствие блеска, кисловатый вкус</a:t>
            </a:r>
            <a:r>
              <a:rPr lang="ru-RU" altLang="ru-RU" sz="2000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altLang="ru-RU" sz="2000" dirty="0">
                <a:solidFill>
                  <a:schemeClr val="tx1"/>
                </a:solidFill>
              </a:rPr>
              <a:t>Подозрительное зерно издаёт затхлый или солодовый запах, содержит </a:t>
            </a:r>
            <a:r>
              <a:rPr lang="ru-RU" altLang="ru-RU" sz="2000" b="1" dirty="0">
                <a:solidFill>
                  <a:srgbClr val="FF0000"/>
                </a:solidFill>
              </a:rPr>
              <a:t>более 15% </a:t>
            </a:r>
            <a:r>
              <a:rPr lang="ru-RU" altLang="ru-RU" sz="2000" dirty="0">
                <a:solidFill>
                  <a:schemeClr val="tx1"/>
                </a:solidFill>
              </a:rPr>
              <a:t>проросших семян и сорной примеси, имеет влажность </a:t>
            </a:r>
            <a:r>
              <a:rPr lang="ru-RU" altLang="ru-RU" sz="2000" b="1" dirty="0">
                <a:solidFill>
                  <a:srgbClr val="FF0000"/>
                </a:solidFill>
              </a:rPr>
              <a:t>более 17%</a:t>
            </a:r>
            <a:r>
              <a:rPr lang="ru-RU" altLang="ru-RU" sz="2000" dirty="0">
                <a:solidFill>
                  <a:schemeClr val="tx1"/>
                </a:solidFill>
              </a:rPr>
              <a:t>, в незначительной степени заражено спорыньёй, головнёй, заражено амбарными вредителями не более второй степени.</a:t>
            </a:r>
          </a:p>
          <a:p>
            <a:pPr>
              <a:spcBef>
                <a:spcPct val="50000"/>
              </a:spcBef>
            </a:pPr>
            <a:r>
              <a:rPr lang="ru-RU" altLang="ru-RU" sz="2000" dirty="0">
                <a:solidFill>
                  <a:schemeClr val="tx1"/>
                </a:solidFill>
              </a:rPr>
              <a:t>Подозрительное зерно перед скармливанием подвергают специальной подготовке: проветривают, пропаривают, сушат</a:t>
            </a:r>
            <a:r>
              <a:rPr lang="ru-RU" altLang="ru-RU" sz="2000" dirty="0" smtClean="0">
                <a:solidFill>
                  <a:schemeClr val="tx1"/>
                </a:solidFill>
              </a:rPr>
              <a:t>.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779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4824"/>
            <a:ext cx="7992888" cy="4536504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Одним из основных методов оценки полноценности кормления является определение фактического соответствия питательных веществ в рационах уровню потребности животных.</a:t>
            </a:r>
          </a:p>
          <a:p>
            <a:pPr>
              <a:spcBef>
                <a:spcPct val="50000"/>
              </a:spcBef>
            </a:pPr>
            <a:r>
              <a:rPr lang="ru-RU" altLang="ru-RU" dirty="0">
                <a:solidFill>
                  <a:schemeClr val="tx1"/>
                </a:solidFill>
              </a:rPr>
              <a:t>При оценке полноценности кормления необходимо учитывать значение отдельных питательных веществ в рационе и возможные последствия их избытка или недостатка</a:t>
            </a:r>
            <a:r>
              <a:rPr lang="ru-RU" altLang="ru-RU" dirty="0" smtClean="0">
                <a:solidFill>
                  <a:schemeClr val="tx1"/>
                </a:solidFill>
              </a:rPr>
              <a:t>.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683985"/>
            <a:ext cx="720080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+mj-lt"/>
              </a:rPr>
              <a:t>Анализ кормления животных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40868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08912" cy="6192688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ru-RU" altLang="ru-RU" sz="1700" b="1" dirty="0">
                <a:solidFill>
                  <a:srgbClr val="FF0000"/>
                </a:solidFill>
              </a:rPr>
              <a:t>Энергетическая питательность</a:t>
            </a:r>
            <a:r>
              <a:rPr lang="ru-RU" altLang="ru-RU" sz="1700" dirty="0">
                <a:solidFill>
                  <a:srgbClr val="FF0000"/>
                </a:solidFill>
              </a:rPr>
              <a:t> </a:t>
            </a:r>
            <a:r>
              <a:rPr lang="ru-RU" altLang="ru-RU" sz="1700" dirty="0">
                <a:solidFill>
                  <a:schemeClr val="tx1"/>
                </a:solidFill>
              </a:rPr>
              <a:t>рационов выражается в мегаджоулях (МДж) и овсяных кормовых единицах (</a:t>
            </a:r>
            <a:r>
              <a:rPr lang="ru-RU" altLang="ru-RU" sz="1700" dirty="0" err="1">
                <a:solidFill>
                  <a:schemeClr val="tx1"/>
                </a:solidFill>
              </a:rPr>
              <a:t>к.е</a:t>
            </a:r>
            <a:r>
              <a:rPr lang="ru-RU" altLang="ru-RU" sz="1700" dirty="0">
                <a:solidFill>
                  <a:schemeClr val="tx1"/>
                </a:solidFill>
              </a:rPr>
              <a:t>.). </a:t>
            </a:r>
            <a:r>
              <a:rPr lang="ru-RU" altLang="ru-RU" sz="1700" dirty="0" smtClean="0">
                <a:solidFill>
                  <a:schemeClr val="tx1"/>
                </a:solidFill>
              </a:rPr>
              <a:t>Для </a:t>
            </a:r>
            <a:r>
              <a:rPr lang="ru-RU" altLang="ru-RU" sz="1700" dirty="0">
                <a:solidFill>
                  <a:schemeClr val="tx1"/>
                </a:solidFill>
              </a:rPr>
              <a:t>взрослого крупного рогатого скота она вычисляется из расчёта 1 </a:t>
            </a:r>
            <a:r>
              <a:rPr lang="ru-RU" altLang="ru-RU" sz="1700" dirty="0" err="1">
                <a:solidFill>
                  <a:schemeClr val="tx1"/>
                </a:solidFill>
              </a:rPr>
              <a:t>к.е</a:t>
            </a:r>
            <a:r>
              <a:rPr lang="ru-RU" altLang="ru-RU" sz="1700" dirty="0">
                <a:solidFill>
                  <a:schemeClr val="tx1"/>
                </a:solidFill>
              </a:rPr>
              <a:t>. на </a:t>
            </a:r>
            <a:r>
              <a:rPr lang="ru-RU" altLang="ru-RU" sz="1700" dirty="0" smtClean="0">
                <a:solidFill>
                  <a:schemeClr val="tx1"/>
                </a:solidFill>
              </a:rPr>
              <a:t>100 кг </a:t>
            </a:r>
            <a:r>
              <a:rPr lang="ru-RU" altLang="ru-RU" sz="1700" dirty="0">
                <a:solidFill>
                  <a:schemeClr val="tx1"/>
                </a:solidFill>
              </a:rPr>
              <a:t>живой массы и 0,5 к</a:t>
            </a:r>
            <a:r>
              <a:rPr lang="ru-RU" altLang="ru-RU" sz="1700" dirty="0" smtClean="0">
                <a:solidFill>
                  <a:schemeClr val="tx1"/>
                </a:solidFill>
              </a:rPr>
              <a:t>. е</a:t>
            </a:r>
            <a:r>
              <a:rPr lang="ru-RU" altLang="ru-RU" sz="1700" dirty="0">
                <a:solidFill>
                  <a:schemeClr val="tx1"/>
                </a:solidFill>
              </a:rPr>
              <a:t>. на 1кг получаемого молока, для свиноматок и хряков – </a:t>
            </a:r>
            <a:r>
              <a:rPr lang="ru-RU" altLang="ru-RU" sz="1700" b="1" dirty="0" smtClean="0">
                <a:solidFill>
                  <a:srgbClr val="FF0000"/>
                </a:solidFill>
              </a:rPr>
              <a:t>1,5-2,0 </a:t>
            </a:r>
            <a:r>
              <a:rPr lang="ru-RU" altLang="ru-RU" sz="1700" b="1" dirty="0">
                <a:solidFill>
                  <a:srgbClr val="FF0000"/>
                </a:solidFill>
              </a:rPr>
              <a:t>к</a:t>
            </a:r>
            <a:r>
              <a:rPr lang="ru-RU" altLang="ru-RU" sz="1700" b="1" dirty="0" smtClean="0">
                <a:solidFill>
                  <a:srgbClr val="FF0000"/>
                </a:solidFill>
              </a:rPr>
              <a:t>. е</a:t>
            </a:r>
            <a:r>
              <a:rPr lang="ru-RU" altLang="ru-RU" sz="1700" dirty="0">
                <a:solidFill>
                  <a:schemeClr val="tx1"/>
                </a:solidFill>
              </a:rPr>
              <a:t>. на </a:t>
            </a:r>
            <a:r>
              <a:rPr lang="ru-RU" altLang="ru-RU" sz="1700" dirty="0" smtClean="0">
                <a:solidFill>
                  <a:schemeClr val="tx1"/>
                </a:solidFill>
              </a:rPr>
              <a:t>100 кг </a:t>
            </a:r>
            <a:r>
              <a:rPr lang="ru-RU" altLang="ru-RU" sz="1700" dirty="0">
                <a:solidFill>
                  <a:schemeClr val="tx1"/>
                </a:solidFill>
              </a:rPr>
              <a:t>живой массы.</a:t>
            </a:r>
          </a:p>
          <a:p>
            <a:pPr>
              <a:spcBef>
                <a:spcPct val="50000"/>
              </a:spcBef>
            </a:pPr>
            <a:r>
              <a:rPr lang="ru-RU" altLang="ru-RU" sz="1700" b="1" dirty="0">
                <a:solidFill>
                  <a:srgbClr val="FF0000"/>
                </a:solidFill>
              </a:rPr>
              <a:t>Сухое вещество</a:t>
            </a:r>
            <a:r>
              <a:rPr lang="ru-RU" altLang="ru-RU" sz="1700" dirty="0">
                <a:solidFill>
                  <a:srgbClr val="FF0000"/>
                </a:solidFill>
              </a:rPr>
              <a:t> </a:t>
            </a:r>
            <a:r>
              <a:rPr lang="ru-RU" altLang="ru-RU" sz="1700" dirty="0">
                <a:solidFill>
                  <a:schemeClr val="tx1"/>
                </a:solidFill>
              </a:rPr>
              <a:t>определяет объём и </a:t>
            </a:r>
            <a:r>
              <a:rPr lang="ru-RU" altLang="ru-RU" sz="1700" dirty="0" err="1">
                <a:solidFill>
                  <a:schemeClr val="tx1"/>
                </a:solidFill>
              </a:rPr>
              <a:t>поедаемость</a:t>
            </a:r>
            <a:r>
              <a:rPr lang="ru-RU" altLang="ru-RU" sz="1700" dirty="0">
                <a:solidFill>
                  <a:schemeClr val="tx1"/>
                </a:solidFill>
              </a:rPr>
              <a:t> </a:t>
            </a:r>
            <a:r>
              <a:rPr lang="ru-RU" altLang="ru-RU" sz="1700" dirty="0" smtClean="0">
                <a:solidFill>
                  <a:schemeClr val="tx1"/>
                </a:solidFill>
              </a:rPr>
              <a:t>кормов, включенных в рацион животных. </a:t>
            </a:r>
            <a:r>
              <a:rPr lang="ru-RU" altLang="ru-RU" sz="1700" dirty="0">
                <a:solidFill>
                  <a:schemeClr val="tx1"/>
                </a:solidFill>
              </a:rPr>
              <a:t>В среднем </a:t>
            </a:r>
            <a:r>
              <a:rPr lang="ru-RU" altLang="ru-RU" sz="1700">
                <a:solidFill>
                  <a:schemeClr val="tx1"/>
                </a:solidFill>
              </a:rPr>
              <a:t>на </a:t>
            </a:r>
            <a:r>
              <a:rPr lang="ru-RU" altLang="ru-RU" sz="1700" smtClean="0">
                <a:solidFill>
                  <a:schemeClr val="tx1"/>
                </a:solidFill>
              </a:rPr>
              <a:t>100 кг </a:t>
            </a:r>
            <a:r>
              <a:rPr lang="ru-RU" altLang="ru-RU" sz="1700" dirty="0">
                <a:solidFill>
                  <a:schemeClr val="tx1"/>
                </a:solidFill>
              </a:rPr>
              <a:t>живой массы животного требуется сухого вещества, кг:</a:t>
            </a:r>
          </a:p>
          <a:p>
            <a:pPr marL="817563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взрослый крупный рогатый скот – </a:t>
            </a:r>
            <a:r>
              <a:rPr lang="ru-RU" altLang="ru-RU" sz="1700" b="1" dirty="0">
                <a:solidFill>
                  <a:srgbClr val="FF0000"/>
                </a:solidFill>
              </a:rPr>
              <a:t>2,5-3,5</a:t>
            </a:r>
          </a:p>
          <a:p>
            <a:pPr marL="817563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молодняк </a:t>
            </a:r>
            <a:r>
              <a:rPr lang="ru-RU" altLang="ru-RU" sz="1700" dirty="0" smtClean="0">
                <a:solidFill>
                  <a:schemeClr val="tx1"/>
                </a:solidFill>
              </a:rPr>
              <a:t>крупного рогатого скота – </a:t>
            </a:r>
            <a:r>
              <a:rPr lang="ru-RU" altLang="ru-RU" sz="1700" b="1" dirty="0">
                <a:solidFill>
                  <a:srgbClr val="FF0000"/>
                </a:solidFill>
              </a:rPr>
              <a:t>2,5</a:t>
            </a:r>
          </a:p>
          <a:p>
            <a:pPr marL="817563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свиноматки и хряки – </a:t>
            </a:r>
            <a:r>
              <a:rPr lang="ru-RU" altLang="ru-RU" sz="1700" b="1" dirty="0">
                <a:solidFill>
                  <a:srgbClr val="FF0000"/>
                </a:solidFill>
              </a:rPr>
              <a:t>2,0-3,0</a:t>
            </a:r>
          </a:p>
          <a:p>
            <a:pPr marL="817563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</a:t>
            </a:r>
            <a:r>
              <a:rPr lang="ru-RU" altLang="ru-RU" sz="1700" dirty="0" smtClean="0">
                <a:solidFill>
                  <a:schemeClr val="tx1"/>
                </a:solidFill>
              </a:rPr>
              <a:t>поросята </a:t>
            </a:r>
            <a:r>
              <a:rPr lang="ru-RU" altLang="ru-RU" sz="1700" dirty="0">
                <a:solidFill>
                  <a:schemeClr val="tx1"/>
                </a:solidFill>
              </a:rPr>
              <a:t>на откорме – </a:t>
            </a:r>
            <a:r>
              <a:rPr lang="ru-RU" altLang="ru-RU" sz="1700" b="1" dirty="0">
                <a:solidFill>
                  <a:srgbClr val="FF0000"/>
                </a:solidFill>
              </a:rPr>
              <a:t>до 4,0</a:t>
            </a:r>
          </a:p>
          <a:p>
            <a:pPr>
              <a:spcBef>
                <a:spcPct val="50000"/>
              </a:spcBef>
            </a:pPr>
            <a:r>
              <a:rPr lang="ru-RU" altLang="ru-RU" sz="1700" b="1" dirty="0">
                <a:solidFill>
                  <a:srgbClr val="FF0000"/>
                </a:solidFill>
              </a:rPr>
              <a:t>Протеиновая питательность</a:t>
            </a:r>
            <a:r>
              <a:rPr lang="ru-RU" altLang="ru-RU" sz="1700" dirty="0">
                <a:solidFill>
                  <a:srgbClr val="FF0000"/>
                </a:solidFill>
              </a:rPr>
              <a:t> </a:t>
            </a:r>
            <a:r>
              <a:rPr lang="ru-RU" altLang="ru-RU" sz="1700" dirty="0">
                <a:solidFill>
                  <a:schemeClr val="tx1"/>
                </a:solidFill>
              </a:rPr>
              <a:t>нормируется количеством сухого и </a:t>
            </a:r>
            <a:r>
              <a:rPr lang="ru-RU" altLang="ru-RU" sz="1700" dirty="0" err="1">
                <a:solidFill>
                  <a:schemeClr val="tx1"/>
                </a:solidFill>
              </a:rPr>
              <a:t>переваримого</a:t>
            </a:r>
            <a:r>
              <a:rPr lang="ru-RU" altLang="ru-RU" sz="1700" dirty="0">
                <a:solidFill>
                  <a:schemeClr val="tx1"/>
                </a:solidFill>
              </a:rPr>
              <a:t> протеина. Потребность в </a:t>
            </a:r>
            <a:r>
              <a:rPr lang="ru-RU" altLang="ru-RU" sz="1700" dirty="0" err="1">
                <a:solidFill>
                  <a:schemeClr val="tx1"/>
                </a:solidFill>
              </a:rPr>
              <a:t>переваримом</a:t>
            </a:r>
            <a:r>
              <a:rPr lang="ru-RU" altLang="ru-RU" sz="1700" dirty="0">
                <a:solidFill>
                  <a:schemeClr val="tx1"/>
                </a:solidFill>
              </a:rPr>
              <a:t> протеине в расчёте на 1 </a:t>
            </a:r>
            <a:r>
              <a:rPr lang="ru-RU" altLang="ru-RU" sz="1700" dirty="0" err="1">
                <a:solidFill>
                  <a:schemeClr val="tx1"/>
                </a:solidFill>
              </a:rPr>
              <a:t>к.е</a:t>
            </a:r>
            <a:r>
              <a:rPr lang="ru-RU" altLang="ru-RU" sz="1700" dirty="0">
                <a:solidFill>
                  <a:schemeClr val="tx1"/>
                </a:solidFill>
              </a:rPr>
              <a:t>. составляет, г:</a:t>
            </a:r>
          </a:p>
          <a:p>
            <a:pPr marL="814388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дойные коровы – </a:t>
            </a:r>
            <a:r>
              <a:rPr lang="ru-RU" altLang="ru-RU" sz="1700" b="1" dirty="0">
                <a:solidFill>
                  <a:srgbClr val="FF0000"/>
                </a:solidFill>
              </a:rPr>
              <a:t>95-100</a:t>
            </a:r>
          </a:p>
          <a:p>
            <a:pPr marL="814388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сухостойные </a:t>
            </a:r>
            <a:r>
              <a:rPr lang="ru-RU" altLang="ru-RU" sz="1700" dirty="0" smtClean="0">
                <a:solidFill>
                  <a:schemeClr val="tx1"/>
                </a:solidFill>
              </a:rPr>
              <a:t>коровы– </a:t>
            </a:r>
            <a:r>
              <a:rPr lang="ru-RU" altLang="ru-RU" sz="1700" b="1" dirty="0">
                <a:solidFill>
                  <a:srgbClr val="FF0000"/>
                </a:solidFill>
              </a:rPr>
              <a:t>110</a:t>
            </a:r>
          </a:p>
          <a:p>
            <a:pPr marL="814388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телята 1-3 месяцев -</a:t>
            </a:r>
            <a:r>
              <a:rPr lang="ru-RU" altLang="ru-RU" sz="1700" b="1" dirty="0">
                <a:solidFill>
                  <a:srgbClr val="FF0000"/>
                </a:solidFill>
              </a:rPr>
              <a:t>125</a:t>
            </a:r>
          </a:p>
          <a:p>
            <a:pPr marL="814388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телята 3-6 месяцев - </a:t>
            </a:r>
            <a:r>
              <a:rPr lang="ru-RU" altLang="ru-RU" sz="1700" b="1" dirty="0">
                <a:solidFill>
                  <a:srgbClr val="FF0000"/>
                </a:solidFill>
              </a:rPr>
              <a:t>120</a:t>
            </a:r>
          </a:p>
          <a:p>
            <a:pPr marL="814388" indent="-273050">
              <a:spcBef>
                <a:spcPts val="600"/>
              </a:spcBef>
              <a:buFontTx/>
              <a:buChar char="•"/>
            </a:pPr>
            <a:r>
              <a:rPr lang="ru-RU" altLang="ru-RU" sz="1700" dirty="0">
                <a:solidFill>
                  <a:schemeClr val="tx1"/>
                </a:solidFill>
              </a:rPr>
              <a:t> молодняк 6-12 месяцев - </a:t>
            </a:r>
            <a:r>
              <a:rPr lang="ru-RU" altLang="ru-RU" sz="1700" b="1" dirty="0" smtClean="0">
                <a:solidFill>
                  <a:srgbClr val="FF0000"/>
                </a:solidFill>
              </a:rPr>
              <a:t>100-110</a:t>
            </a:r>
            <a:endParaRPr lang="ru-RU" altLang="ru-RU" sz="17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5605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92696"/>
            <a:ext cx="8136904" cy="5544616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ru-RU" altLang="ru-RU" sz="1800" b="1" dirty="0">
                <a:solidFill>
                  <a:srgbClr val="FF0000"/>
                </a:solidFill>
              </a:rPr>
              <a:t>Углеводная питательность</a:t>
            </a:r>
            <a:r>
              <a:rPr lang="ru-RU" altLang="ru-RU" sz="1800" dirty="0">
                <a:solidFill>
                  <a:schemeClr val="tx1"/>
                </a:solidFill>
              </a:rPr>
              <a:t>. Углеводы – основной источник энергии, образования жира тела и молока. </a:t>
            </a:r>
            <a:endParaRPr lang="ru-RU" altLang="ru-RU" sz="1800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altLang="ru-RU" sz="1800" dirty="0" smtClean="0">
                <a:solidFill>
                  <a:schemeClr val="tx1"/>
                </a:solidFill>
              </a:rPr>
              <a:t>Избыток </a:t>
            </a:r>
            <a:r>
              <a:rPr lang="ru-RU" altLang="ru-RU" sz="1800" dirty="0">
                <a:solidFill>
                  <a:schemeClr val="tx1"/>
                </a:solidFill>
              </a:rPr>
              <a:t>легкопереваримых углеводов, особенно сахаров, угнетает жизнедеятельность микрофлоры </a:t>
            </a:r>
            <a:r>
              <a:rPr lang="ru-RU" altLang="ru-RU" sz="1800" dirty="0" err="1">
                <a:solidFill>
                  <a:schemeClr val="tx1"/>
                </a:solidFill>
              </a:rPr>
              <a:t>преджелудков</a:t>
            </a:r>
            <a:r>
              <a:rPr lang="ru-RU" altLang="ru-RU" sz="1800" dirty="0">
                <a:solidFill>
                  <a:schemeClr val="tx1"/>
                </a:solidFill>
              </a:rPr>
              <a:t>, снижает переваримость кормов, приводит к ацидозу. </a:t>
            </a:r>
            <a:endParaRPr lang="ru-RU" altLang="ru-RU" sz="1800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altLang="ru-RU" sz="1800" dirty="0" smtClean="0">
                <a:solidFill>
                  <a:schemeClr val="tx1"/>
                </a:solidFill>
              </a:rPr>
              <a:t>Недостаток </a:t>
            </a:r>
            <a:r>
              <a:rPr lang="ru-RU" altLang="ru-RU" sz="1800" dirty="0">
                <a:solidFill>
                  <a:schemeClr val="tx1"/>
                </a:solidFill>
              </a:rPr>
              <a:t>сахаров и крахмала в рационе нарушает </a:t>
            </a:r>
            <a:r>
              <a:rPr lang="ru-RU" altLang="ru-RU" sz="1800" dirty="0" err="1">
                <a:solidFill>
                  <a:schemeClr val="tx1"/>
                </a:solidFill>
              </a:rPr>
              <a:t>белково</a:t>
            </a:r>
            <a:r>
              <a:rPr lang="ru-RU" altLang="ru-RU" sz="1800" dirty="0">
                <a:solidFill>
                  <a:schemeClr val="tx1"/>
                </a:solidFill>
              </a:rPr>
              <a:t>-жировой </a:t>
            </a:r>
            <a:r>
              <a:rPr lang="ru-RU" altLang="ru-RU" sz="1800" dirty="0" smtClean="0">
                <a:solidFill>
                  <a:schemeClr val="tx1"/>
                </a:solidFill>
              </a:rPr>
              <a:t>обмен и способствует  накоплению </a:t>
            </a:r>
            <a:r>
              <a:rPr lang="ru-RU" altLang="ru-RU" sz="1800" dirty="0">
                <a:solidFill>
                  <a:schemeClr val="tx1"/>
                </a:solidFill>
              </a:rPr>
              <a:t>кетоновых тел. </a:t>
            </a:r>
            <a:endParaRPr lang="ru-RU" altLang="ru-RU" sz="1800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altLang="ru-RU" sz="1800" dirty="0" smtClean="0">
                <a:solidFill>
                  <a:schemeClr val="tx1"/>
                </a:solidFill>
              </a:rPr>
              <a:t>На </a:t>
            </a:r>
            <a:r>
              <a:rPr lang="ru-RU" altLang="ru-RU" sz="1800" dirty="0">
                <a:solidFill>
                  <a:schemeClr val="tx1"/>
                </a:solidFill>
              </a:rPr>
              <a:t>1кг </a:t>
            </a:r>
            <a:r>
              <a:rPr lang="ru-RU" altLang="ru-RU" sz="1800" dirty="0" err="1">
                <a:solidFill>
                  <a:schemeClr val="tx1"/>
                </a:solidFill>
              </a:rPr>
              <a:t>переваримого</a:t>
            </a:r>
            <a:r>
              <a:rPr lang="ru-RU" altLang="ru-RU" sz="1800" dirty="0">
                <a:solidFill>
                  <a:schemeClr val="tx1"/>
                </a:solidFill>
              </a:rPr>
              <a:t> протеина требуется </a:t>
            </a:r>
            <a:r>
              <a:rPr lang="ru-RU" altLang="ru-RU" sz="1800" dirty="0" smtClean="0">
                <a:solidFill>
                  <a:schemeClr val="tx1"/>
                </a:solidFill>
              </a:rPr>
              <a:t>0,8-1,2 кг </a:t>
            </a:r>
            <a:r>
              <a:rPr lang="ru-RU" altLang="ru-RU" sz="1800" dirty="0">
                <a:solidFill>
                  <a:schemeClr val="tx1"/>
                </a:solidFill>
              </a:rPr>
              <a:t>сахаров и </a:t>
            </a:r>
            <a:r>
              <a:rPr lang="ru-RU" altLang="ru-RU" sz="1800" dirty="0" smtClean="0">
                <a:solidFill>
                  <a:schemeClr val="tx1"/>
                </a:solidFill>
              </a:rPr>
              <a:t>2,0-2,5 кг </a:t>
            </a:r>
            <a:r>
              <a:rPr lang="ru-RU" altLang="ru-RU" sz="1800" dirty="0">
                <a:solidFill>
                  <a:schemeClr val="tx1"/>
                </a:solidFill>
              </a:rPr>
              <a:t>суммы сахаров и крахмала.</a:t>
            </a:r>
          </a:p>
          <a:p>
            <a:pPr>
              <a:spcBef>
                <a:spcPct val="50000"/>
              </a:spcBef>
            </a:pPr>
            <a:r>
              <a:rPr lang="ru-RU" altLang="ru-RU" sz="1800" b="1" dirty="0">
                <a:solidFill>
                  <a:srgbClr val="FF0000"/>
                </a:solidFill>
              </a:rPr>
              <a:t>Клетчатка. </a:t>
            </a:r>
            <a:r>
              <a:rPr lang="ru-RU" altLang="ru-RU" sz="1800" dirty="0">
                <a:solidFill>
                  <a:schemeClr val="tx1"/>
                </a:solidFill>
              </a:rPr>
              <a:t>Оптимальное содержание клетчатки в сухом веществе рациона (%):</a:t>
            </a:r>
          </a:p>
          <a:p>
            <a:pPr marL="725488" indent="-273050">
              <a:spcBef>
                <a:spcPts val="600"/>
              </a:spcBef>
              <a:buFontTx/>
              <a:buChar char="•"/>
            </a:pPr>
            <a:r>
              <a:rPr lang="ru-RU" altLang="ru-RU" sz="1800" dirty="0">
                <a:solidFill>
                  <a:schemeClr val="tx1"/>
                </a:solidFill>
              </a:rPr>
              <a:t> сухостойные коровы – </a:t>
            </a:r>
            <a:r>
              <a:rPr lang="ru-RU" altLang="ru-RU" sz="1800" b="1" dirty="0">
                <a:solidFill>
                  <a:srgbClr val="FF0000"/>
                </a:solidFill>
              </a:rPr>
              <a:t>22-25</a:t>
            </a:r>
          </a:p>
          <a:p>
            <a:pPr marL="725488" indent="-273050">
              <a:spcBef>
                <a:spcPts val="600"/>
              </a:spcBef>
              <a:buFontTx/>
              <a:buChar char="•"/>
            </a:pPr>
            <a:r>
              <a:rPr lang="ru-RU" altLang="ru-RU" sz="1800" dirty="0">
                <a:solidFill>
                  <a:schemeClr val="tx1"/>
                </a:solidFill>
              </a:rPr>
              <a:t> </a:t>
            </a:r>
            <a:r>
              <a:rPr lang="ru-RU" altLang="ru-RU" sz="1800" dirty="0" err="1" smtClean="0">
                <a:solidFill>
                  <a:schemeClr val="tx1"/>
                </a:solidFill>
              </a:rPr>
              <a:t>лактирующие</a:t>
            </a:r>
            <a:r>
              <a:rPr lang="ru-RU" altLang="ru-RU" sz="1800" dirty="0" smtClean="0">
                <a:solidFill>
                  <a:schemeClr val="tx1"/>
                </a:solidFill>
              </a:rPr>
              <a:t> коровы  </a:t>
            </a:r>
            <a:r>
              <a:rPr lang="ru-RU" altLang="ru-RU" sz="1800" dirty="0">
                <a:solidFill>
                  <a:schemeClr val="tx1"/>
                </a:solidFill>
              </a:rPr>
              <a:t>- </a:t>
            </a:r>
            <a:r>
              <a:rPr lang="ru-RU" altLang="ru-RU" sz="1800" b="1" dirty="0">
                <a:solidFill>
                  <a:srgbClr val="FF0000"/>
                </a:solidFill>
              </a:rPr>
              <a:t>20-28</a:t>
            </a:r>
          </a:p>
          <a:p>
            <a:pPr marL="725488" indent="-273050">
              <a:spcBef>
                <a:spcPts val="600"/>
              </a:spcBef>
              <a:buFontTx/>
              <a:buChar char="•"/>
            </a:pPr>
            <a:r>
              <a:rPr lang="ru-RU" altLang="ru-RU" sz="1800" dirty="0">
                <a:solidFill>
                  <a:schemeClr val="tx1"/>
                </a:solidFill>
              </a:rPr>
              <a:t> телята 2-3месяца – </a:t>
            </a:r>
            <a:r>
              <a:rPr lang="ru-RU" altLang="ru-RU" sz="1800" b="1" dirty="0">
                <a:solidFill>
                  <a:srgbClr val="FF0000"/>
                </a:solidFill>
              </a:rPr>
              <a:t>6-12</a:t>
            </a:r>
          </a:p>
          <a:p>
            <a:pPr marL="725488" indent="-273050">
              <a:spcBef>
                <a:spcPts val="600"/>
              </a:spcBef>
              <a:buFontTx/>
              <a:buChar char="•"/>
            </a:pPr>
            <a:r>
              <a:rPr lang="ru-RU" altLang="ru-RU" sz="1800" dirty="0">
                <a:solidFill>
                  <a:schemeClr val="tx1"/>
                </a:solidFill>
              </a:rPr>
              <a:t> телята 3-6месяцев – </a:t>
            </a:r>
            <a:r>
              <a:rPr lang="ru-RU" altLang="ru-RU" sz="1800" b="1" dirty="0">
                <a:solidFill>
                  <a:srgbClr val="FF0000"/>
                </a:solidFill>
              </a:rPr>
              <a:t>14-18</a:t>
            </a:r>
          </a:p>
          <a:p>
            <a:pPr marL="725488" indent="-273050">
              <a:spcBef>
                <a:spcPts val="600"/>
              </a:spcBef>
              <a:buFontTx/>
              <a:buChar char="•"/>
            </a:pPr>
            <a:r>
              <a:rPr lang="ru-RU" altLang="ru-RU" sz="1800" dirty="0">
                <a:solidFill>
                  <a:schemeClr val="tx1"/>
                </a:solidFill>
              </a:rPr>
              <a:t> молодняк старше 6 месяцев – </a:t>
            </a:r>
            <a:r>
              <a:rPr lang="ru-RU" altLang="ru-RU" sz="1800" b="1" dirty="0" smtClean="0">
                <a:solidFill>
                  <a:srgbClr val="FF0000"/>
                </a:solidFill>
              </a:rPr>
              <a:t>22-24</a:t>
            </a:r>
            <a:endParaRPr lang="ru-RU" alt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0981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0688"/>
            <a:ext cx="8208912" cy="5976664"/>
          </a:xfrm>
        </p:spPr>
        <p:txBody>
          <a:bodyPr>
            <a:normAutofit/>
          </a:bodyPr>
          <a:lstStyle/>
          <a:p>
            <a:r>
              <a:rPr lang="ru-RU" altLang="ru-RU" sz="1700" b="1" dirty="0">
                <a:solidFill>
                  <a:srgbClr val="FF0000"/>
                </a:solidFill>
              </a:rPr>
              <a:t>Липидная питательность. </a:t>
            </a:r>
            <a:r>
              <a:rPr lang="ru-RU" altLang="ru-RU" sz="1700" dirty="0">
                <a:solidFill>
                  <a:schemeClr val="tx1"/>
                </a:solidFill>
              </a:rPr>
              <a:t>Жир кормов является концентрированным источником энергии и образования жиров тела и незаменимым фактором для всасывания и транспортировки каротина и витаминов А, Д, Е, К. Оптимальное содержание жира в сухом веществе рациона для молодняка крупного рогатого скота снижается с </a:t>
            </a:r>
            <a:r>
              <a:rPr lang="ru-RU" altLang="ru-RU" sz="1700" b="1" dirty="0">
                <a:solidFill>
                  <a:srgbClr val="FF0000"/>
                </a:solidFill>
              </a:rPr>
              <a:t>24%</a:t>
            </a:r>
            <a:r>
              <a:rPr lang="ru-RU" altLang="ru-RU" sz="1700" dirty="0">
                <a:solidFill>
                  <a:schemeClr val="tx1"/>
                </a:solidFill>
              </a:rPr>
              <a:t> в месячном возрасте до </a:t>
            </a:r>
            <a:r>
              <a:rPr lang="ru-RU" altLang="ru-RU" sz="1700" b="1" dirty="0">
                <a:solidFill>
                  <a:srgbClr val="FF0000"/>
                </a:solidFill>
              </a:rPr>
              <a:t>5%</a:t>
            </a:r>
            <a:r>
              <a:rPr lang="ru-RU" altLang="ru-RU" sz="1700" dirty="0">
                <a:solidFill>
                  <a:schemeClr val="tx1"/>
                </a:solidFill>
              </a:rPr>
              <a:t> в 6-месячном и </a:t>
            </a:r>
            <a:r>
              <a:rPr lang="ru-RU" altLang="ru-RU" sz="1700" b="1" dirty="0">
                <a:solidFill>
                  <a:srgbClr val="FF0000"/>
                </a:solidFill>
              </a:rPr>
              <a:t>до 3-4% </a:t>
            </a:r>
            <a:r>
              <a:rPr lang="ru-RU" altLang="ru-RU" sz="1700" dirty="0">
                <a:solidFill>
                  <a:schemeClr val="tx1"/>
                </a:solidFill>
              </a:rPr>
              <a:t>старше 6 месяцев; для коров с повышением продуктивности увеличивается с 2 </a:t>
            </a:r>
            <a:r>
              <a:rPr lang="ru-RU" altLang="ru-RU" sz="1700" b="1" dirty="0">
                <a:solidFill>
                  <a:srgbClr val="FF0000"/>
                </a:solidFill>
              </a:rPr>
              <a:t>до 4-5</a:t>
            </a:r>
            <a:r>
              <a:rPr lang="ru-RU" altLang="ru-RU" sz="1700" b="1" dirty="0" smtClean="0">
                <a:solidFill>
                  <a:srgbClr val="FF0000"/>
                </a:solidFill>
              </a:rPr>
              <a:t>%.</a:t>
            </a:r>
          </a:p>
          <a:p>
            <a:pPr>
              <a:spcBef>
                <a:spcPct val="50000"/>
              </a:spcBef>
            </a:pPr>
            <a:r>
              <a:rPr lang="ru-RU" altLang="ru-RU" sz="1700" b="1" dirty="0">
                <a:solidFill>
                  <a:srgbClr val="FF0000"/>
                </a:solidFill>
              </a:rPr>
              <a:t>Минеральная питательность. </a:t>
            </a:r>
            <a:r>
              <a:rPr lang="ru-RU" altLang="ru-RU" sz="1700" dirty="0">
                <a:solidFill>
                  <a:schemeClr val="tx1"/>
                </a:solidFill>
              </a:rPr>
              <a:t>При анализе минерального питания учитывают не только абсолютное содержание отдельных макро- и микроэлементов в рационах, но и их соотношение, антагонизм, синергизм. Соотношение кальция и фосфора в рационе – для крупного рогатого скота </a:t>
            </a:r>
            <a:r>
              <a:rPr lang="ru-RU" altLang="ru-RU" sz="1700" b="1" dirty="0">
                <a:solidFill>
                  <a:srgbClr val="FF0000"/>
                </a:solidFill>
              </a:rPr>
              <a:t>1,5-2,0:1</a:t>
            </a:r>
            <a:r>
              <a:rPr lang="ru-RU" altLang="ru-RU" sz="1700" dirty="0">
                <a:solidFill>
                  <a:schemeClr val="tx1"/>
                </a:solidFill>
              </a:rPr>
              <a:t>, для свиней </a:t>
            </a:r>
            <a:r>
              <a:rPr lang="ru-RU" altLang="ru-RU" sz="1700" b="1" dirty="0">
                <a:solidFill>
                  <a:srgbClr val="FF0000"/>
                </a:solidFill>
              </a:rPr>
              <a:t>1,5:1</a:t>
            </a:r>
            <a:r>
              <a:rPr lang="ru-RU" altLang="ru-RU" sz="1700" dirty="0">
                <a:solidFill>
                  <a:schemeClr val="tx1"/>
                </a:solidFill>
              </a:rPr>
              <a:t>, а также соотношение натрия и калия – в среднем </a:t>
            </a:r>
            <a:r>
              <a:rPr lang="ru-RU" altLang="ru-RU" sz="1700" b="1" dirty="0">
                <a:solidFill>
                  <a:srgbClr val="FF0000"/>
                </a:solidFill>
              </a:rPr>
              <a:t>0,5-0,6</a:t>
            </a:r>
            <a:r>
              <a:rPr lang="ru-RU" altLang="ru-RU" sz="1700" dirty="0">
                <a:solidFill>
                  <a:schemeClr val="tx1"/>
                </a:solidFill>
              </a:rPr>
              <a:t> для всех животных.</a:t>
            </a:r>
          </a:p>
          <a:p>
            <a:pPr>
              <a:spcBef>
                <a:spcPct val="50000"/>
              </a:spcBef>
            </a:pPr>
            <a:r>
              <a:rPr lang="ru-RU" altLang="ru-RU" sz="1700" b="1" dirty="0">
                <a:solidFill>
                  <a:srgbClr val="FF0000"/>
                </a:solidFill>
              </a:rPr>
              <a:t>Витаминная питательность.</a:t>
            </a:r>
            <a:r>
              <a:rPr lang="ru-RU" altLang="ru-RU" sz="1700" dirty="0">
                <a:solidFill>
                  <a:srgbClr val="FF0000"/>
                </a:solidFill>
              </a:rPr>
              <a:t> </a:t>
            </a:r>
            <a:r>
              <a:rPr lang="ru-RU" altLang="ru-RU" sz="1700" dirty="0">
                <a:solidFill>
                  <a:schemeClr val="tx1"/>
                </a:solidFill>
              </a:rPr>
              <a:t>Они способствуют лучшему усвоению и использованию питательных веществ корма, повышают резистентность организма, стимулируют рост молодняка. Отсутствие витаминов в кормах или их недостаточность приводит авитаминозам и гиповитаминозам. </a:t>
            </a:r>
          </a:p>
          <a:p>
            <a:pPr>
              <a:spcBef>
                <a:spcPct val="50000"/>
              </a:spcBef>
            </a:pPr>
            <a:r>
              <a:rPr lang="ru-RU" altLang="ru-RU" sz="1700" dirty="0">
                <a:solidFill>
                  <a:schemeClr val="tx1"/>
                </a:solidFill>
              </a:rPr>
              <a:t>У крупного рогатого скота часто встречаются гиповитаминозы А, Д, Е, а у свиней и телят до 4 месяцев – гиповитаминозы группы В. </a:t>
            </a:r>
          </a:p>
        </p:txBody>
      </p:sp>
    </p:spTree>
    <p:extLst>
      <p:ext uri="{BB962C8B-B14F-4D97-AF65-F5344CB8AC3E}">
        <p14:creationId xmlns:p14="http://schemas.microsoft.com/office/powerpoint/2010/main" val="1458368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4824"/>
            <a:ext cx="7992888" cy="4680520"/>
          </a:xfrm>
        </p:spPr>
        <p:txBody>
          <a:bodyPr>
            <a:normAutofit fontScale="77500" lnSpcReduction="20000"/>
          </a:bodyPr>
          <a:lstStyle/>
          <a:p>
            <a:pPr algn="just">
              <a:spcBef>
                <a:spcPts val="1200"/>
              </a:spcBef>
            </a:pPr>
            <a:r>
              <a:rPr lang="ru-RU" altLang="ru-RU" sz="2600" dirty="0" smtClean="0">
                <a:solidFill>
                  <a:schemeClr val="tx1"/>
                </a:solidFill>
              </a:rPr>
              <a:t>На </a:t>
            </a:r>
            <a:r>
              <a:rPr lang="ru-RU" altLang="ru-RU" sz="2600" dirty="0">
                <a:solidFill>
                  <a:schemeClr val="tx1"/>
                </a:solidFill>
              </a:rPr>
              <a:t>комплексах и крупных фермах выделяют контрольные группы животных – </a:t>
            </a:r>
            <a:r>
              <a:rPr lang="ru-RU" altLang="ru-RU" sz="2600" b="1" dirty="0">
                <a:solidFill>
                  <a:srgbClr val="FF0000"/>
                </a:solidFill>
              </a:rPr>
              <a:t>5-15%</a:t>
            </a:r>
            <a:r>
              <a:rPr lang="ru-RU" altLang="ru-RU" sz="2600" dirty="0">
                <a:solidFill>
                  <a:schemeClr val="tx1"/>
                </a:solidFill>
              </a:rPr>
              <a:t> от количества животных в </a:t>
            </a:r>
            <a:r>
              <a:rPr lang="ru-RU" altLang="ru-RU" sz="2600" dirty="0" smtClean="0">
                <a:solidFill>
                  <a:schemeClr val="tx1"/>
                </a:solidFill>
              </a:rPr>
              <a:t>молочно-товарных фермах </a:t>
            </a:r>
            <a:r>
              <a:rPr lang="ru-RU" altLang="ru-RU" sz="2600" dirty="0">
                <a:solidFill>
                  <a:schemeClr val="tx1"/>
                </a:solidFill>
              </a:rPr>
              <a:t>и </a:t>
            </a:r>
            <a:r>
              <a:rPr lang="ru-RU" altLang="ru-RU" sz="2600" b="1" dirty="0">
                <a:solidFill>
                  <a:srgbClr val="FF0000"/>
                </a:solidFill>
              </a:rPr>
              <a:t>от 20 до 40% </a:t>
            </a:r>
            <a:r>
              <a:rPr lang="ru-RU" altLang="ru-RU" sz="2600" dirty="0">
                <a:solidFill>
                  <a:schemeClr val="tx1"/>
                </a:solidFill>
              </a:rPr>
              <a:t>в племенных хозяйствах</a:t>
            </a:r>
            <a:r>
              <a:rPr lang="ru-RU" altLang="ru-RU" sz="26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spcBef>
                <a:spcPts val="1200"/>
              </a:spcBef>
            </a:pPr>
            <a:r>
              <a:rPr lang="ru-RU" sz="2600" dirty="0" smtClean="0"/>
              <a:t> </a:t>
            </a:r>
            <a:r>
              <a:rPr lang="ru-RU" altLang="ru-RU" sz="2600" dirty="0">
                <a:solidFill>
                  <a:schemeClr val="tx1"/>
                </a:solidFill>
              </a:rPr>
              <a:t>В небольших хозяйствах </a:t>
            </a:r>
            <a:r>
              <a:rPr lang="ru-RU" altLang="ru-RU" sz="2600" b="1" dirty="0" smtClean="0">
                <a:solidFill>
                  <a:srgbClr val="FF0000"/>
                </a:solidFill>
              </a:rPr>
              <a:t>п</a:t>
            </a:r>
            <a:r>
              <a:rPr lang="ru-RU" sz="2600" b="1" dirty="0" smtClean="0">
                <a:solidFill>
                  <a:srgbClr val="FF0000"/>
                </a:solidFill>
              </a:rPr>
              <a:t>ри </a:t>
            </a:r>
            <a:r>
              <a:rPr lang="ru-RU" sz="2600" b="1" dirty="0">
                <a:solidFill>
                  <a:srgbClr val="FF0000"/>
                </a:solidFill>
              </a:rPr>
              <a:t>небольшом поголовье</a:t>
            </a:r>
            <a:r>
              <a:rPr lang="ru-RU" sz="2600" dirty="0"/>
              <a:t> </a:t>
            </a:r>
            <a:r>
              <a:rPr lang="ru-RU" altLang="ru-RU" sz="2600" dirty="0" smtClean="0">
                <a:solidFill>
                  <a:schemeClr val="tx1"/>
                </a:solidFill>
              </a:rPr>
              <a:t>(</a:t>
            </a:r>
            <a:r>
              <a:rPr lang="ru-RU" altLang="ru-RU" sz="2600" dirty="0">
                <a:solidFill>
                  <a:schemeClr val="tx1"/>
                </a:solidFill>
              </a:rPr>
              <a:t>мелкие </a:t>
            </a:r>
            <a:r>
              <a:rPr lang="ru-RU" altLang="ru-RU" sz="2600" dirty="0" smtClean="0">
                <a:solidFill>
                  <a:schemeClr val="tx1"/>
                </a:solidFill>
              </a:rPr>
              <a:t>фермы, </a:t>
            </a:r>
            <a:r>
              <a:rPr lang="ru-RU" sz="2600" dirty="0" smtClean="0"/>
              <a:t>станции </a:t>
            </a:r>
            <a:r>
              <a:rPr lang="ru-RU" sz="2600" dirty="0"/>
              <a:t>искусственного осеменения, </a:t>
            </a:r>
            <a:r>
              <a:rPr lang="ru-RU" sz="2600" dirty="0" err="1" smtClean="0"/>
              <a:t>племобъединения</a:t>
            </a:r>
            <a:r>
              <a:rPr lang="ru-RU" sz="2600" dirty="0" smtClean="0"/>
              <a:t> </a:t>
            </a:r>
            <a:r>
              <a:rPr lang="ru-RU" sz="2600" dirty="0"/>
              <a:t>и </a:t>
            </a:r>
            <a:r>
              <a:rPr lang="ru-RU" sz="2600" dirty="0" smtClean="0"/>
              <a:t>фермерские хозяйствах</a:t>
            </a:r>
            <a:r>
              <a:rPr lang="ru-RU" altLang="ru-RU" sz="2600" dirty="0" smtClean="0">
                <a:solidFill>
                  <a:schemeClr val="tx1"/>
                </a:solidFill>
              </a:rPr>
              <a:t>) </a:t>
            </a:r>
            <a:r>
              <a:rPr lang="ru-RU" altLang="ru-RU" sz="2600" dirty="0">
                <a:solidFill>
                  <a:schemeClr val="tx1"/>
                </a:solidFill>
              </a:rPr>
              <a:t>проводят клинический осмотр всего поголовья стада и клинические исследования животных с видимыми отклонениями состояния здоровья</a:t>
            </a:r>
            <a:r>
              <a:rPr lang="ru-RU" altLang="ru-RU" sz="2600" dirty="0" smtClean="0">
                <a:solidFill>
                  <a:schemeClr val="tx1"/>
                </a:solidFill>
              </a:rPr>
              <a:t>.</a:t>
            </a:r>
            <a:endParaRPr lang="ru-RU" sz="2600" dirty="0" smtClean="0"/>
          </a:p>
          <a:p>
            <a:pPr algn="just">
              <a:spcBef>
                <a:spcPts val="1200"/>
              </a:spcBef>
            </a:pPr>
            <a:r>
              <a:rPr lang="ru-RU" sz="2600" dirty="0" smtClean="0">
                <a:solidFill>
                  <a:schemeClr val="tx1"/>
                </a:solidFill>
              </a:rPr>
              <a:t>Необходимость </a:t>
            </a:r>
            <a:r>
              <a:rPr lang="ru-RU" sz="2600" dirty="0">
                <a:solidFill>
                  <a:schemeClr val="tx1"/>
                </a:solidFill>
              </a:rPr>
              <a:t>такого принципа отбора контрольных групп животных вызвана тем, что клинико-биохимические показатели зависят от физиологического состояния  и периода их выращивания и откорма.</a:t>
            </a:r>
          </a:p>
          <a:p>
            <a:pPr algn="just">
              <a:spcBef>
                <a:spcPts val="1200"/>
              </a:spcBef>
            </a:pPr>
            <a:r>
              <a:rPr lang="ru-RU" sz="2600" dirty="0">
                <a:solidFill>
                  <a:schemeClr val="tx1"/>
                </a:solidFill>
              </a:rPr>
              <a:t>При очередной диспансеризации контрольные группы животных </a:t>
            </a:r>
            <a:r>
              <a:rPr lang="ru-RU" sz="2600" b="1" dirty="0">
                <a:solidFill>
                  <a:srgbClr val="FF0000"/>
                </a:solidFill>
              </a:rPr>
              <a:t>подбирают вновь</a:t>
            </a:r>
            <a:r>
              <a:rPr lang="ru-RU" sz="2600" b="1" dirty="0" smtClean="0">
                <a:solidFill>
                  <a:srgbClr val="FF0000"/>
                </a:solidFill>
              </a:rPr>
              <a:t>.</a:t>
            </a:r>
            <a:endParaRPr lang="ru-RU" sz="2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620688"/>
            <a:ext cx="8280920" cy="10772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+mj-lt"/>
              </a:rPr>
              <a:t>Клинический осмотр и клиническое исследование животных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469522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20688"/>
            <a:ext cx="7920880" cy="5760639"/>
          </a:xfrm>
        </p:spPr>
        <p:txBody>
          <a:bodyPr>
            <a:normAutofit fontScale="92500" lnSpcReduction="10000"/>
          </a:bodyPr>
          <a:lstStyle/>
          <a:p>
            <a:pPr marL="68580" indent="0" algn="ctr">
              <a:buNone/>
            </a:pP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Методика создания контрольных групп животных при диспансеризации.</a:t>
            </a:r>
            <a:endParaRPr lang="ru-RU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Модельную (контрольную) группу животных формируют  </a:t>
            </a:r>
            <a:r>
              <a:rPr lang="ru-RU" b="1" dirty="0">
                <a:solidFill>
                  <a:schemeClr val="tx1"/>
                </a:solidFill>
              </a:rPr>
              <a:t>ветеринарные специалисты, </a:t>
            </a:r>
            <a:r>
              <a:rPr lang="ru-RU" b="1" dirty="0" smtClean="0">
                <a:solidFill>
                  <a:schemeClr val="tx1"/>
                </a:solidFill>
              </a:rPr>
              <a:t>в которую  включают животных (на постоянной основе) разного возраста </a:t>
            </a:r>
            <a:r>
              <a:rPr lang="ru-RU" b="1" dirty="0">
                <a:solidFill>
                  <a:schemeClr val="tx1"/>
                </a:solidFill>
              </a:rPr>
              <a:t>и физиологического состояния.</a:t>
            </a:r>
          </a:p>
          <a:p>
            <a:r>
              <a:rPr lang="ru-RU" b="1" dirty="0">
                <a:solidFill>
                  <a:schemeClr val="tx1"/>
                </a:solidFill>
              </a:rPr>
              <a:t>При диспансеризации молочных коров и нетелей выделяют четыре контрольных группы: </a:t>
            </a:r>
          </a:p>
          <a:p>
            <a:pPr marL="68263" indent="833438">
              <a:buNone/>
            </a:pPr>
            <a:r>
              <a:rPr lang="ru-RU" b="1" dirty="0">
                <a:solidFill>
                  <a:schemeClr val="tx1"/>
                </a:solidFill>
              </a:rPr>
              <a:t>1) коровы в первые три месяца лактации; </a:t>
            </a:r>
          </a:p>
          <a:p>
            <a:pPr marL="68263" indent="833438">
              <a:buNone/>
            </a:pPr>
            <a:r>
              <a:rPr lang="ru-RU" b="1" dirty="0">
                <a:solidFill>
                  <a:schemeClr val="tx1"/>
                </a:solidFill>
              </a:rPr>
              <a:t>2) коровы 6-7 месяцев лактации; </a:t>
            </a:r>
          </a:p>
          <a:p>
            <a:pPr marL="68263" indent="833438">
              <a:buNone/>
            </a:pPr>
            <a:r>
              <a:rPr lang="ru-RU" b="1" dirty="0">
                <a:solidFill>
                  <a:schemeClr val="tx1"/>
                </a:solidFill>
              </a:rPr>
              <a:t>3) сухо­стойные животные; </a:t>
            </a:r>
          </a:p>
          <a:p>
            <a:pPr marL="68263" indent="833438">
              <a:buNone/>
            </a:pPr>
            <a:r>
              <a:rPr lang="ru-RU" b="1" dirty="0">
                <a:solidFill>
                  <a:schemeClr val="tx1"/>
                </a:solidFill>
              </a:rPr>
              <a:t>4) нетели за </a:t>
            </a:r>
            <a:r>
              <a:rPr lang="ru-RU" b="1" dirty="0" smtClean="0">
                <a:solidFill>
                  <a:schemeClr val="tx1"/>
                </a:solidFill>
              </a:rPr>
              <a:t>2-3 </a:t>
            </a:r>
            <a:r>
              <a:rPr lang="ru-RU" b="1" dirty="0">
                <a:solidFill>
                  <a:schemeClr val="tx1"/>
                </a:solidFill>
              </a:rPr>
              <a:t>месяца до отела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На промышленных комплексах по интенсивному выращи­ванию и откорму бычков контрольными группами служа животные первого, второго и третьего периодов выращивания и откорма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9829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980728"/>
            <a:ext cx="7704856" cy="5328592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При диспансеризации </a:t>
            </a:r>
            <a:r>
              <a:rPr lang="ru-RU" b="1" dirty="0">
                <a:solidFill>
                  <a:srgbClr val="FF0000"/>
                </a:solidFill>
              </a:rPr>
              <a:t>свиней</a:t>
            </a:r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</a:rPr>
              <a:t>контрольными группами являются супоросные свиноматки, холостые свиноматки и хряки-производители.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При диспансеризации </a:t>
            </a:r>
            <a:r>
              <a:rPr lang="ru-RU" b="1" dirty="0">
                <a:solidFill>
                  <a:srgbClr val="FF0000"/>
                </a:solidFill>
              </a:rPr>
              <a:t>овец</a:t>
            </a:r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</a:rPr>
              <a:t>группами контроля являются суягные овцематки, подсосные овцематки, бараны-производители.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На племенных </a:t>
            </a:r>
            <a:r>
              <a:rPr lang="ru-RU" dirty="0" smtClean="0">
                <a:solidFill>
                  <a:schemeClr val="tx1"/>
                </a:solidFill>
              </a:rPr>
              <a:t>фермах по разведению лошадей, конезаводах </a:t>
            </a:r>
            <a:r>
              <a:rPr lang="ru-RU" dirty="0">
                <a:solidFill>
                  <a:schemeClr val="tx1"/>
                </a:solidFill>
              </a:rPr>
              <a:t>и ипподромах </a:t>
            </a:r>
            <a:r>
              <a:rPr lang="ru-RU" dirty="0" smtClean="0">
                <a:solidFill>
                  <a:schemeClr val="tx1"/>
                </a:solidFill>
              </a:rPr>
              <a:t>диспансеризации подвергают  </a:t>
            </a:r>
            <a:r>
              <a:rPr lang="ru-RU" b="1" dirty="0">
                <a:solidFill>
                  <a:srgbClr val="FF0000"/>
                </a:solidFill>
              </a:rPr>
              <a:t>жеребых кобыл, подсосных конематок, жеребцов-производителей, жеребят в возрасте 6, 12, 24, 36 </a:t>
            </a:r>
            <a:r>
              <a:rPr lang="ru-RU" dirty="0">
                <a:solidFill>
                  <a:schemeClr val="tx1"/>
                </a:solidFill>
              </a:rPr>
              <a:t>месяцев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613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4464496" cy="5400600"/>
          </a:xfrm>
        </p:spPr>
        <p:txBody>
          <a:bodyPr>
            <a:normAutofit lnSpcReduction="10000"/>
          </a:bodyPr>
          <a:lstStyle/>
          <a:p>
            <a:r>
              <a:rPr lang="ru-RU" altLang="ru-RU" sz="2200" dirty="0">
                <a:solidFill>
                  <a:schemeClr val="tx1"/>
                </a:solidFill>
              </a:rPr>
              <a:t>Предусматривает изучение габитуса, состояние шерстного покрова, кожи и её производных, подкожной клетчатки, органов движения, поверхностных лимфатических узлов, дыхательных движений. </a:t>
            </a:r>
            <a:endParaRPr lang="ru-RU" altLang="ru-RU" sz="2200" dirty="0" smtClean="0">
              <a:solidFill>
                <a:schemeClr val="tx1"/>
              </a:solidFill>
            </a:endParaRPr>
          </a:p>
          <a:p>
            <a:r>
              <a:rPr lang="ru-RU" altLang="ru-RU" sz="2200" dirty="0" smtClean="0">
                <a:solidFill>
                  <a:schemeClr val="tx1"/>
                </a:solidFill>
              </a:rPr>
              <a:t>Обращают </a:t>
            </a:r>
            <a:r>
              <a:rPr lang="ru-RU" altLang="ru-RU" sz="2200" dirty="0">
                <a:solidFill>
                  <a:schemeClr val="tx1"/>
                </a:solidFill>
              </a:rPr>
              <a:t>внимание на истечение из носовых ходов, кашель, аппетит, приём корма, извращение вкуса, состояние позвоночного столба, глаз, наружных половых органов</a:t>
            </a:r>
            <a:r>
              <a:rPr lang="ru-RU" altLang="ru-RU" sz="2200" dirty="0" smtClean="0">
                <a:solidFill>
                  <a:schemeClr val="tx1"/>
                </a:solidFill>
              </a:rPr>
              <a:t>.</a:t>
            </a:r>
            <a:endParaRPr lang="ru-RU" altLang="ru-RU" sz="22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647" y="2852936"/>
            <a:ext cx="4541837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20967" y="531566"/>
            <a:ext cx="5688632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+mj-lt"/>
              </a:rPr>
              <a:t>Клинический осмотр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6084168" y="5875536"/>
            <a:ext cx="2305050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/>
              <a:t>Шерстный покров</a:t>
            </a:r>
          </a:p>
        </p:txBody>
      </p:sp>
    </p:spTree>
    <p:extLst>
      <p:ext uri="{BB962C8B-B14F-4D97-AF65-F5344CB8AC3E}">
        <p14:creationId xmlns:p14="http://schemas.microsoft.com/office/powerpoint/2010/main" val="31862027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531566"/>
            <a:ext cx="6984776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+mj-lt"/>
              </a:rPr>
              <a:t>Клиническое исследование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idx="1"/>
          </p:nvPr>
        </p:nvSpPr>
        <p:spPr bwMode="auto">
          <a:xfrm>
            <a:off x="683568" y="1628800"/>
            <a:ext cx="8009507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 dirty="0">
                <a:latin typeface="+mn-lt"/>
              </a:rPr>
              <a:t>Это более полное и глубокое определения состояния отдельных органов и систем. </a:t>
            </a:r>
            <a:endParaRPr lang="ru-RU" altLang="ru-RU" sz="2000" dirty="0" smtClean="0">
              <a:latin typeface="+mn-lt"/>
            </a:endParaRPr>
          </a:p>
          <a:p>
            <a:pPr>
              <a:spcBef>
                <a:spcPct val="50000"/>
              </a:spcBef>
            </a:pPr>
            <a:r>
              <a:rPr lang="ru-RU" altLang="ru-RU" sz="2000" dirty="0" smtClean="0">
                <a:latin typeface="+mn-lt"/>
              </a:rPr>
              <a:t>У </a:t>
            </a:r>
            <a:r>
              <a:rPr lang="ru-RU" altLang="ru-RU" sz="2000" dirty="0">
                <a:latin typeface="+mn-lt"/>
              </a:rPr>
              <a:t>животных контрольных групп определяют состояние видимых слизистых оболочек, температуру тела, пульс и характер тонов сердца, дыхательные шумы, частоту сокращений рубца и т.д.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17031"/>
            <a:ext cx="3905051" cy="2832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4028782"/>
            <a:ext cx="3960440" cy="282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276601" y="6490008"/>
            <a:ext cx="3529013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/>
              <a:t>Видимые слизистые оболочки</a:t>
            </a:r>
          </a:p>
        </p:txBody>
      </p:sp>
    </p:spTree>
    <p:extLst>
      <p:ext uri="{BB962C8B-B14F-4D97-AF65-F5344CB8AC3E}">
        <p14:creationId xmlns:p14="http://schemas.microsoft.com/office/powerpoint/2010/main" val="4155600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476672"/>
            <a:ext cx="643523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alt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Схема клинического исследования</a:t>
            </a:r>
          </a:p>
        </p:txBody>
      </p:sp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251520" y="1052736"/>
            <a:ext cx="3312368" cy="5760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FF0000"/>
                </a:solidFill>
              </a:rPr>
              <a:t>1. Общее </a:t>
            </a:r>
            <a:r>
              <a:rPr lang="ru-RU" altLang="ru-RU" b="1" dirty="0">
                <a:solidFill>
                  <a:srgbClr val="FF0000"/>
                </a:solidFill>
              </a:rPr>
              <a:t>исследование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563888" y="1052736"/>
            <a:ext cx="5184576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sz="1600" dirty="0" smtClean="0">
                <a:solidFill>
                  <a:schemeClr val="tx1"/>
                </a:solidFill>
              </a:rPr>
              <a:t>Габитус, шерстный покров, кожа, видимые слизистые оболочки, лимфатические узлы</a:t>
            </a:r>
            <a:endParaRPr lang="ru-RU" altLang="ru-RU" sz="16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251520" y="1916832"/>
            <a:ext cx="3312368" cy="5760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FF0000"/>
                </a:solidFill>
              </a:rPr>
              <a:t>2. Специальное </a:t>
            </a:r>
            <a:r>
              <a:rPr lang="ru-RU" altLang="ru-RU" b="1" dirty="0">
                <a:solidFill>
                  <a:srgbClr val="FF0000"/>
                </a:solidFill>
              </a:rPr>
              <a:t>исследование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1772816"/>
            <a:ext cx="5184576" cy="864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sz="1600" dirty="0" smtClean="0">
                <a:solidFill>
                  <a:schemeClr val="tx1"/>
                </a:solidFill>
              </a:rPr>
              <a:t>Отёки, сердечный толчок, тоны сердца, артериальный пульс, характер венозного пульса</a:t>
            </a:r>
            <a:endParaRPr lang="ru-RU" altLang="ru-RU" sz="16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с двумя вырезанными противолежащими углами 11"/>
          <p:cNvSpPr/>
          <p:nvPr/>
        </p:nvSpPr>
        <p:spPr>
          <a:xfrm>
            <a:off x="251520" y="3068960"/>
            <a:ext cx="3312368" cy="5760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FF0000"/>
                </a:solidFill>
              </a:rPr>
              <a:t>3. Органы </a:t>
            </a:r>
            <a:r>
              <a:rPr lang="ru-RU" altLang="ru-RU" b="1" dirty="0">
                <a:solidFill>
                  <a:srgbClr val="FF0000"/>
                </a:solidFill>
              </a:rPr>
              <a:t>дыхания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563888" y="2708920"/>
            <a:ext cx="5184576" cy="1296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sz="1600" dirty="0" smtClean="0">
                <a:solidFill>
                  <a:schemeClr val="tx1"/>
                </a:solidFill>
              </a:rPr>
              <a:t>Дыхательные движения - частота, тип, глубина; верхние дыхательные пути – слизистая оболочка, гортань, трахея, кашель; перкуссия грудной клетки – границы лёгких, характер звука; аускультация – дыхательные шумы</a:t>
            </a:r>
            <a:endParaRPr lang="ru-RU" altLang="ru-RU" sz="16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с двумя вырезанными противолежащими углами 13"/>
          <p:cNvSpPr/>
          <p:nvPr/>
        </p:nvSpPr>
        <p:spPr>
          <a:xfrm>
            <a:off x="243728" y="4293096"/>
            <a:ext cx="3312368" cy="5760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FF0000"/>
                </a:solidFill>
              </a:rPr>
              <a:t>4. Органы </a:t>
            </a:r>
            <a:r>
              <a:rPr lang="ru-RU" altLang="ru-RU" b="1" dirty="0">
                <a:solidFill>
                  <a:srgbClr val="FF0000"/>
                </a:solidFill>
              </a:rPr>
              <a:t>пищеварения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556096" y="4149080"/>
            <a:ext cx="5184576" cy="864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sz="1600" dirty="0" smtClean="0">
                <a:solidFill>
                  <a:schemeClr val="tx1"/>
                </a:solidFill>
              </a:rPr>
              <a:t>Аппетит, прием корма, акт жевания, глотания, жвачка. Рубец, сетка, книжка, сычуг, желудок(свиньи), кишечник, печень</a:t>
            </a:r>
            <a:endParaRPr lang="ru-RU" altLang="ru-RU" sz="16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с двумя вырезанными противолежащими углами 15"/>
          <p:cNvSpPr/>
          <p:nvPr/>
        </p:nvSpPr>
        <p:spPr>
          <a:xfrm>
            <a:off x="275836" y="5085184"/>
            <a:ext cx="3312368" cy="5760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FF0000"/>
                </a:solidFill>
              </a:rPr>
              <a:t>5. Мочевыделительная </a:t>
            </a:r>
            <a:r>
              <a:rPr lang="ru-RU" altLang="ru-RU" b="1" dirty="0">
                <a:solidFill>
                  <a:srgbClr val="FF0000"/>
                </a:solidFill>
              </a:rPr>
              <a:t>система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588204" y="5085184"/>
            <a:ext cx="5184576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sz="1600" dirty="0" smtClean="0">
                <a:solidFill>
                  <a:schemeClr val="tx1"/>
                </a:solidFill>
              </a:rPr>
              <a:t>Акт мочеиспускания, физические свойства мочи, наличие отеков, болезненность почек</a:t>
            </a:r>
            <a:endParaRPr lang="ru-RU" altLang="ru-RU" sz="16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с двумя вырезанными противолежащими углами 17"/>
          <p:cNvSpPr/>
          <p:nvPr/>
        </p:nvSpPr>
        <p:spPr>
          <a:xfrm>
            <a:off x="307944" y="5877272"/>
            <a:ext cx="3312368" cy="5760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FF0000"/>
                </a:solidFill>
              </a:rPr>
              <a:t>6. Нервная </a:t>
            </a:r>
            <a:r>
              <a:rPr lang="ru-RU" altLang="ru-RU" b="1" dirty="0">
                <a:solidFill>
                  <a:srgbClr val="FF0000"/>
                </a:solidFill>
              </a:rPr>
              <a:t>система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620312" y="5733256"/>
            <a:ext cx="5184576" cy="7920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lang="ru-RU" altLang="ru-RU" sz="1600" dirty="0" smtClean="0">
                <a:solidFill>
                  <a:schemeClr val="tx1"/>
                </a:solidFill>
              </a:rPr>
              <a:t>Поведение животного, состояние позвоночника, черепа, глаз, мышечного тонуса, координация движений</a:t>
            </a:r>
            <a:endParaRPr lang="ru-RU" alt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0580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280920" cy="511256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ru-RU" altLang="ru-RU" sz="1800" b="1" dirty="0">
                <a:solidFill>
                  <a:srgbClr val="FF0000"/>
                </a:solidFill>
              </a:rPr>
              <a:t>Нарушение минерального обмена. </a:t>
            </a:r>
            <a:r>
              <a:rPr lang="ru-RU" altLang="ru-RU" sz="1800" dirty="0"/>
              <a:t>Отмечают частые переступания конечностями, осторожную напряженную походку, уменьшение площади опоры, постоянный хруст в суставах. При выраженных нарушениях – деминерализация последних хвостовых позвонков, ребер, поперечно-реберных отростков.</a:t>
            </a:r>
          </a:p>
          <a:p>
            <a:pPr>
              <a:spcBef>
                <a:spcPct val="50000"/>
              </a:spcBef>
            </a:pPr>
            <a:r>
              <a:rPr lang="ru-RU" altLang="ru-RU" sz="1800" b="1" dirty="0">
                <a:solidFill>
                  <a:srgbClr val="FF0000"/>
                </a:solidFill>
              </a:rPr>
              <a:t>Нарушение белкового обмена.</a:t>
            </a:r>
            <a:r>
              <a:rPr lang="ru-RU" altLang="ru-RU" sz="1800" dirty="0">
                <a:solidFill>
                  <a:srgbClr val="FF0000"/>
                </a:solidFill>
              </a:rPr>
              <a:t> </a:t>
            </a:r>
            <a:r>
              <a:rPr lang="ru-RU" altLang="ru-RU" sz="1800" dirty="0"/>
              <a:t>При белковом перекорме отмечают ожирение, тахикардию, глухость сердечных тонов, учащенное дыхание. При белковой недостаточности снижается масса тела, ослабляются тоны сердца, гипотония </a:t>
            </a:r>
            <a:r>
              <a:rPr lang="ru-RU" altLang="ru-RU" sz="1800" dirty="0" err="1"/>
              <a:t>преджелудков</a:t>
            </a:r>
            <a:r>
              <a:rPr lang="ru-RU" altLang="ru-RU" sz="1800" dirty="0"/>
              <a:t>, </a:t>
            </a:r>
            <a:r>
              <a:rPr lang="ru-RU" altLang="ru-RU" sz="1800" dirty="0" err="1"/>
              <a:t>гипопротеинемия</a:t>
            </a:r>
            <a:r>
              <a:rPr lang="ru-RU" altLang="ru-RU" sz="1800" dirty="0"/>
              <a:t>.</a:t>
            </a:r>
          </a:p>
          <a:p>
            <a:pPr>
              <a:spcBef>
                <a:spcPct val="50000"/>
              </a:spcBef>
            </a:pPr>
            <a:r>
              <a:rPr lang="ru-RU" altLang="ru-RU" sz="1800" b="1" dirty="0">
                <a:solidFill>
                  <a:srgbClr val="FF0000"/>
                </a:solidFill>
              </a:rPr>
              <a:t>Нарушение углеводно-липидного обмена.</a:t>
            </a:r>
            <a:r>
              <a:rPr lang="ru-RU" altLang="ru-RU" sz="1800" dirty="0"/>
              <a:t> Появляются симптомы гипогликемии у новорожденных поросят, диабета, </a:t>
            </a:r>
            <a:r>
              <a:rPr lang="ru-RU" altLang="ru-RU" sz="1800" dirty="0" err="1"/>
              <a:t>кетоза</a:t>
            </a:r>
            <a:r>
              <a:rPr lang="ru-RU" altLang="ru-RU" sz="1800" dirty="0"/>
              <a:t> у взрослых животных. Происходит ожирение или исхудание. </a:t>
            </a:r>
          </a:p>
          <a:p>
            <a:pPr>
              <a:spcBef>
                <a:spcPct val="50000"/>
              </a:spcBef>
            </a:pPr>
            <a:r>
              <a:rPr lang="ru-RU" altLang="ru-RU" sz="1800" b="1" dirty="0">
                <a:solidFill>
                  <a:srgbClr val="FF0000"/>
                </a:solidFill>
              </a:rPr>
              <a:t>Нарушение витаминного обмена</a:t>
            </a:r>
            <a:r>
              <a:rPr lang="ru-RU" altLang="ru-RU" sz="1800" b="1" u="sng" dirty="0">
                <a:solidFill>
                  <a:srgbClr val="FFFF00"/>
                </a:solidFill>
              </a:rPr>
              <a:t>.</a:t>
            </a:r>
            <a:r>
              <a:rPr lang="ru-RU" altLang="ru-RU" sz="1800" dirty="0"/>
              <a:t> Причинами нарушений служат недостаток витаминов и провитаминов в кормах или нарушения всасывания и обмена веществ в организме.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620688"/>
            <a:ext cx="8005718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ru-RU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Диагностика нарушений обмена веществ</a:t>
            </a:r>
            <a:endParaRPr lang="ru-RU" sz="2800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6838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060848"/>
            <a:ext cx="8064896" cy="3744416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ru-RU" altLang="ru-RU" dirty="0"/>
              <a:t>Проводят лабораторные исследования субстратов (кровь, моча, молоко, фекалии) от животных модельных групп.</a:t>
            </a:r>
          </a:p>
          <a:p>
            <a:pPr>
              <a:spcBef>
                <a:spcPct val="50000"/>
              </a:spcBef>
            </a:pPr>
            <a:r>
              <a:rPr lang="ru-RU" altLang="ru-RU" dirty="0"/>
              <a:t>В модельную группу стада включают по 5-6 животных различных технологических и возрастных групп. Подбирают клинически здоровых животных</a:t>
            </a:r>
            <a:r>
              <a:rPr lang="ru-RU" altLang="ru-RU" dirty="0" smtClean="0"/>
              <a:t>.</a:t>
            </a:r>
            <a:endParaRPr lang="ru-RU" alt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620688"/>
            <a:ext cx="8064896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Лабораторные исследования</a:t>
            </a:r>
            <a:endParaRPr lang="ru-RU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4021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43908"/>
            <a:ext cx="8208912" cy="127698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altLang="ru-RU" sz="1800" dirty="0">
                <a:solidFill>
                  <a:schemeClr val="tx1"/>
                </a:solidFill>
              </a:rPr>
              <a:t>Лабораторный анализ крови позволяет </a:t>
            </a:r>
            <a:r>
              <a:rPr lang="ru-RU" altLang="ru-RU" sz="1800" dirty="0" smtClean="0">
                <a:solidFill>
                  <a:schemeClr val="tx1"/>
                </a:solidFill>
              </a:rPr>
              <a:t>проводить </a:t>
            </a:r>
            <a:r>
              <a:rPr lang="ru-RU" altLang="ru-RU" sz="1800" dirty="0">
                <a:solidFill>
                  <a:schemeClr val="tx1"/>
                </a:solidFill>
              </a:rPr>
              <a:t>раннюю диагностику </a:t>
            </a:r>
            <a:r>
              <a:rPr lang="ru-RU" altLang="ru-RU" sz="1800" dirty="0" smtClean="0">
                <a:solidFill>
                  <a:schemeClr val="tx1"/>
                </a:solidFill>
              </a:rPr>
              <a:t>различных отклонений в здоровье животных,  контролировать функциональное состояние органов и систем их организма, прогнозировать исход болезни</a:t>
            </a:r>
            <a:r>
              <a:rPr lang="ru-RU" altLang="ru-RU" sz="2000" dirty="0" smtClean="0">
                <a:solidFill>
                  <a:schemeClr val="tx1"/>
                </a:solidFill>
              </a:rPr>
              <a:t>.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08920"/>
            <a:ext cx="410067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476672"/>
            <a:ext cx="7347917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Лабораторный анализ крови</a:t>
            </a:r>
            <a:endParaRPr lang="ru-RU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57957" y="1196975"/>
            <a:ext cx="46450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ru-RU" altLang="ru-RU" sz="1800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57958" y="2348880"/>
            <a:ext cx="4645024" cy="41764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altLang="ru-RU" sz="1800" dirty="0" smtClean="0">
                <a:solidFill>
                  <a:schemeClr val="tx1"/>
                </a:solidFill>
              </a:rPr>
              <a:t>Информационными  </a:t>
            </a:r>
            <a:r>
              <a:rPr lang="ru-RU" altLang="ru-RU" sz="1800" dirty="0">
                <a:solidFill>
                  <a:schemeClr val="tx1"/>
                </a:solidFill>
              </a:rPr>
              <a:t>показателями при </a:t>
            </a:r>
            <a:r>
              <a:rPr lang="ru-RU" altLang="ru-RU" sz="1800" dirty="0" smtClean="0">
                <a:solidFill>
                  <a:schemeClr val="tx1"/>
                </a:solidFill>
              </a:rPr>
              <a:t>исследовании крови являются: </a:t>
            </a:r>
          </a:p>
          <a:p>
            <a:pPr marL="620713" indent="-273050">
              <a:spcBef>
                <a:spcPts val="0"/>
              </a:spcBef>
            </a:pPr>
            <a:r>
              <a:rPr lang="ru-RU" altLang="ru-RU" sz="1800" dirty="0" smtClean="0">
                <a:solidFill>
                  <a:schemeClr val="tx1"/>
                </a:solidFill>
              </a:rPr>
              <a:t>в цельной крови -  </a:t>
            </a:r>
            <a:r>
              <a:rPr lang="ru-RU" altLang="ru-RU" sz="1800" dirty="0">
                <a:solidFill>
                  <a:schemeClr val="tx1"/>
                </a:solidFill>
              </a:rPr>
              <a:t>гемоглобин, </a:t>
            </a:r>
            <a:r>
              <a:rPr lang="ru-RU" altLang="ru-RU" sz="1800" dirty="0" smtClean="0">
                <a:solidFill>
                  <a:schemeClr val="tx1"/>
                </a:solidFill>
              </a:rPr>
              <a:t>количество </a:t>
            </a:r>
            <a:r>
              <a:rPr lang="ru-RU" altLang="ru-RU" sz="1800" dirty="0">
                <a:solidFill>
                  <a:schemeClr val="tx1"/>
                </a:solidFill>
              </a:rPr>
              <a:t>эритроцитов и лейкоцитов, </a:t>
            </a:r>
            <a:r>
              <a:rPr lang="ru-RU" altLang="ru-RU" sz="1800" dirty="0" err="1" smtClean="0">
                <a:solidFill>
                  <a:schemeClr val="tx1"/>
                </a:solidFill>
              </a:rPr>
              <a:t>лейкограмма</a:t>
            </a:r>
            <a:r>
              <a:rPr lang="ru-RU" altLang="ru-RU" sz="1800" dirty="0" smtClean="0">
                <a:solidFill>
                  <a:schemeClr val="tx1"/>
                </a:solidFill>
              </a:rPr>
              <a:t>, гематокрит, СОЭ; </a:t>
            </a:r>
          </a:p>
          <a:p>
            <a:pPr marL="620713" indent="-273050">
              <a:spcBef>
                <a:spcPts val="0"/>
              </a:spcBef>
            </a:pPr>
            <a:r>
              <a:rPr lang="ru-RU" altLang="ru-RU" sz="1800" dirty="0" smtClean="0">
                <a:solidFill>
                  <a:schemeClr val="tx1"/>
                </a:solidFill>
              </a:rPr>
              <a:t>в </a:t>
            </a:r>
            <a:r>
              <a:rPr lang="ru-RU" altLang="ru-RU" sz="1800" dirty="0">
                <a:solidFill>
                  <a:schemeClr val="tx1"/>
                </a:solidFill>
              </a:rPr>
              <a:t>плазме </a:t>
            </a:r>
            <a:r>
              <a:rPr lang="ru-RU" altLang="ru-RU" sz="1800" dirty="0" smtClean="0">
                <a:solidFill>
                  <a:schemeClr val="tx1"/>
                </a:solidFill>
              </a:rPr>
              <a:t>крови -  резервная щелочность; </a:t>
            </a:r>
          </a:p>
          <a:p>
            <a:pPr marL="620713" indent="-273050">
              <a:spcBef>
                <a:spcPts val="0"/>
              </a:spcBef>
            </a:pPr>
            <a:r>
              <a:rPr lang="ru-RU" altLang="ru-RU" sz="1800" dirty="0" smtClean="0">
                <a:solidFill>
                  <a:schemeClr val="tx1"/>
                </a:solidFill>
              </a:rPr>
              <a:t>в сыворотке крови </a:t>
            </a:r>
            <a:r>
              <a:rPr lang="ru-RU" altLang="ru-RU" sz="1800" dirty="0">
                <a:solidFill>
                  <a:schemeClr val="tx1"/>
                </a:solidFill>
              </a:rPr>
              <a:t>– общий белок, </a:t>
            </a:r>
            <a:r>
              <a:rPr lang="ru-RU" altLang="ru-RU" sz="1800" dirty="0" smtClean="0">
                <a:solidFill>
                  <a:schemeClr val="tx1"/>
                </a:solidFill>
              </a:rPr>
              <a:t> общий </a:t>
            </a:r>
            <a:r>
              <a:rPr lang="ru-RU" altLang="ru-RU" sz="1800" dirty="0">
                <a:solidFill>
                  <a:schemeClr val="tx1"/>
                </a:solidFill>
              </a:rPr>
              <a:t>кальций, неорганический фосфор, </a:t>
            </a:r>
            <a:r>
              <a:rPr lang="ru-RU" altLang="ru-RU" sz="1800" dirty="0" smtClean="0">
                <a:solidFill>
                  <a:schemeClr val="tx1"/>
                </a:solidFill>
              </a:rPr>
              <a:t>каротин, кетоновые тела, глюкоза, микроэлементы, витамины и др.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0926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36712"/>
            <a:ext cx="8496944" cy="1420996"/>
          </a:xfrm>
        </p:spPr>
        <p:txBody>
          <a:bodyPr>
            <a:noAutofit/>
          </a:bodyPr>
          <a:lstStyle/>
          <a:p>
            <a:r>
              <a:rPr lang="ru-RU" altLang="ru-RU" sz="1700" dirty="0" smtClean="0">
                <a:solidFill>
                  <a:schemeClr val="tx1"/>
                </a:solidFill>
              </a:rPr>
              <a:t>Имеет важное значение, так как  в ряде случаев быстрее, чем в крови  можно установить сдвиги, связанные с нарушением обмена веществ, а также с развитием других болезней. Для </a:t>
            </a:r>
            <a:r>
              <a:rPr lang="ru-RU" altLang="ru-RU" sz="1700" dirty="0">
                <a:solidFill>
                  <a:schemeClr val="tx1"/>
                </a:solidFill>
              </a:rPr>
              <a:t>анализа используют 100-150 мл </a:t>
            </a:r>
            <a:r>
              <a:rPr lang="ru-RU" altLang="ru-RU" sz="1700" dirty="0" smtClean="0">
                <a:solidFill>
                  <a:schemeClr val="tx1"/>
                </a:solidFill>
              </a:rPr>
              <a:t>мочи</a:t>
            </a:r>
            <a:r>
              <a:rPr lang="ru-RU" altLang="ru-RU" sz="1700" dirty="0">
                <a:solidFill>
                  <a:schemeClr val="tx1"/>
                </a:solidFill>
              </a:rPr>
              <a:t>, полученной утром при мочеиспускании или с помощью катетера</a:t>
            </a:r>
            <a:r>
              <a:rPr lang="ru-RU" altLang="ru-RU" sz="1700" dirty="0" smtClean="0">
                <a:solidFill>
                  <a:schemeClr val="tx1"/>
                </a:solidFill>
              </a:rPr>
              <a:t>. При исследовании мочи оценивают физические свойства, рН, содержание </a:t>
            </a:r>
            <a:r>
              <a:rPr lang="ru-RU" altLang="ru-RU" sz="1700" dirty="0">
                <a:solidFill>
                  <a:schemeClr val="tx1"/>
                </a:solidFill>
              </a:rPr>
              <a:t>белка, сахара, </a:t>
            </a:r>
            <a:r>
              <a:rPr lang="ru-RU" altLang="ru-RU" sz="1700" dirty="0" smtClean="0">
                <a:solidFill>
                  <a:schemeClr val="tx1"/>
                </a:solidFill>
              </a:rPr>
              <a:t>кетоновых тел, уробилина и проводят микроскопию осадка по различным методикам. </a:t>
            </a:r>
            <a:endParaRPr lang="ru-RU" altLang="ru-RU" sz="1700" dirty="0">
              <a:solidFill>
                <a:schemeClr val="tx1"/>
              </a:solidFill>
            </a:endParaRPr>
          </a:p>
          <a:p>
            <a:endParaRPr lang="ru-RU" altLang="ru-RU" sz="17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332656"/>
            <a:ext cx="7347917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Лабораторный анализ мочи</a:t>
            </a:r>
            <a:endParaRPr lang="ru-RU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9788" y="2836810"/>
            <a:ext cx="7347917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Лабораторный анализ молока</a:t>
            </a:r>
            <a:endParaRPr lang="ru-RU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7864" y="4561964"/>
            <a:ext cx="533014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Лабораторный анализ кала</a:t>
            </a:r>
            <a:endParaRPr lang="ru-RU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29004" y="3376904"/>
            <a:ext cx="8208912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700" dirty="0">
                <a:solidFill>
                  <a:schemeClr val="tx1"/>
                </a:solidFill>
              </a:rPr>
              <a:t>Исследование молока включает органолептическую оценку, определение физических свойств (кислотность), и кетоновых тел. </a:t>
            </a:r>
            <a:endParaRPr lang="ru-RU" altLang="ru-RU" sz="1700" dirty="0" smtClean="0">
              <a:solidFill>
                <a:schemeClr val="tx1"/>
              </a:solidFill>
            </a:endParaRPr>
          </a:p>
          <a:p>
            <a:r>
              <a:rPr lang="ru-RU" altLang="ru-RU" sz="1700" dirty="0" smtClean="0">
                <a:solidFill>
                  <a:schemeClr val="tx1"/>
                </a:solidFill>
              </a:rPr>
              <a:t>Обязательно </a:t>
            </a:r>
            <a:r>
              <a:rPr lang="ru-RU" altLang="ru-RU" sz="1700" dirty="0">
                <a:solidFill>
                  <a:schemeClr val="tx1"/>
                </a:solidFill>
              </a:rPr>
              <a:t>диагностируют скрытые формы </a:t>
            </a:r>
            <a:r>
              <a:rPr lang="ru-RU" altLang="ru-RU" sz="1700" dirty="0" smtClean="0">
                <a:solidFill>
                  <a:schemeClr val="tx1"/>
                </a:solidFill>
              </a:rPr>
              <a:t>мастита.</a:t>
            </a:r>
            <a:endParaRPr lang="ru-RU" altLang="ru-RU" sz="1700" dirty="0">
              <a:solidFill>
                <a:schemeClr val="tx1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3299243" y="5085184"/>
            <a:ext cx="5449960" cy="15841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800" dirty="0">
                <a:solidFill>
                  <a:schemeClr val="tx1"/>
                </a:solidFill>
              </a:rPr>
              <a:t>Не реже 2 раза в год выборочно обследуют </a:t>
            </a:r>
            <a:r>
              <a:rPr lang="ru-RU" altLang="ru-RU" sz="1800" dirty="0" err="1">
                <a:solidFill>
                  <a:schemeClr val="tx1"/>
                </a:solidFill>
              </a:rPr>
              <a:t>гельминтокопроскопическими</a:t>
            </a:r>
            <a:r>
              <a:rPr lang="ru-RU" altLang="ru-RU" sz="1800" dirty="0">
                <a:solidFill>
                  <a:schemeClr val="tx1"/>
                </a:solidFill>
              </a:rPr>
              <a:t> методами 10-20% </a:t>
            </a:r>
            <a:r>
              <a:rPr lang="ru-RU" altLang="ru-RU" sz="1800" dirty="0" smtClean="0">
                <a:solidFill>
                  <a:schemeClr val="tx1"/>
                </a:solidFill>
              </a:rPr>
              <a:t>поголовья, кроме того </a:t>
            </a:r>
            <a:r>
              <a:rPr lang="ru-RU" altLang="ru-RU" sz="1800" dirty="0">
                <a:solidFill>
                  <a:schemeClr val="tx1"/>
                </a:solidFill>
              </a:rPr>
              <a:t>учитывают наличие гельминтов при вскрытии павших </a:t>
            </a:r>
            <a:r>
              <a:rPr lang="ru-RU" altLang="ru-RU" sz="1800" dirty="0" smtClean="0">
                <a:solidFill>
                  <a:schemeClr val="tx1"/>
                </a:solidFill>
              </a:rPr>
              <a:t>животных или осмотре убитых на мясо животных.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" t="2969" r="2419" b="3104"/>
          <a:stretch/>
        </p:blipFill>
        <p:spPr bwMode="auto">
          <a:xfrm>
            <a:off x="416633" y="4293096"/>
            <a:ext cx="2909915" cy="2564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2370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07670"/>
            <a:ext cx="8291051" cy="5217674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600"/>
              </a:spcBef>
            </a:pPr>
            <a:r>
              <a:rPr lang="ru-RU" altLang="ru-RU" b="1" dirty="0">
                <a:solidFill>
                  <a:schemeClr val="tx1"/>
                </a:solidFill>
              </a:rPr>
              <a:t>На основании результатов диагностического этапа поголовье животных подразделяют на 3 группы:</a:t>
            </a:r>
          </a:p>
          <a:p>
            <a:pPr marL="1089025" indent="-457200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+mj-lt"/>
              <a:buAutoNum type="arabicPeriod"/>
            </a:pPr>
            <a:r>
              <a:rPr lang="ru-RU" altLang="ru-RU" b="1" dirty="0">
                <a:solidFill>
                  <a:schemeClr val="tx1"/>
                </a:solidFill>
              </a:rPr>
              <a:t>Здоровые </a:t>
            </a:r>
            <a:r>
              <a:rPr lang="ru-RU" altLang="ru-RU" b="1" dirty="0" smtClean="0">
                <a:solidFill>
                  <a:schemeClr val="tx1"/>
                </a:solidFill>
              </a:rPr>
              <a:t>животные</a:t>
            </a:r>
            <a:endParaRPr lang="ru-RU" altLang="ru-RU" b="1" dirty="0">
              <a:solidFill>
                <a:schemeClr val="tx1"/>
              </a:solidFill>
            </a:endParaRPr>
          </a:p>
          <a:p>
            <a:pPr marL="1089025" indent="-457200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+mj-lt"/>
              <a:buAutoNum type="arabicPeriod"/>
            </a:pPr>
            <a:r>
              <a:rPr lang="ru-RU" altLang="ru-RU" b="1" dirty="0" smtClean="0">
                <a:solidFill>
                  <a:schemeClr val="tx1"/>
                </a:solidFill>
              </a:rPr>
              <a:t>Животные, без выраженных клинических нарушений, </a:t>
            </a:r>
            <a:r>
              <a:rPr lang="ru-RU" altLang="ru-RU" b="1" dirty="0">
                <a:solidFill>
                  <a:schemeClr val="tx1"/>
                </a:solidFill>
              </a:rPr>
              <a:t>но с нарушенным обменом веществ</a:t>
            </a:r>
          </a:p>
          <a:p>
            <a:pPr marL="1089025" indent="-457200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+mj-lt"/>
              <a:buAutoNum type="arabicPeriod"/>
            </a:pPr>
            <a:r>
              <a:rPr lang="ru-RU" altLang="ru-RU" b="1" dirty="0">
                <a:solidFill>
                  <a:schemeClr val="tx1"/>
                </a:solidFill>
              </a:rPr>
              <a:t>Больные </a:t>
            </a:r>
            <a:r>
              <a:rPr lang="ru-RU" altLang="ru-RU" b="1" dirty="0" smtClean="0">
                <a:solidFill>
                  <a:schemeClr val="tx1"/>
                </a:solidFill>
              </a:rPr>
              <a:t>животные</a:t>
            </a:r>
            <a:endParaRPr lang="ru-RU" altLang="ru-RU" b="1" dirty="0">
              <a:solidFill>
                <a:schemeClr val="tx1"/>
              </a:solidFill>
            </a:endParaRPr>
          </a:p>
          <a:p>
            <a:pPr>
              <a:spcBef>
                <a:spcPts val="600"/>
              </a:spcBef>
            </a:pPr>
            <a:r>
              <a:rPr lang="ru-RU" altLang="ru-RU" b="1" dirty="0" smtClean="0">
                <a:solidFill>
                  <a:schemeClr val="tx1"/>
                </a:solidFill>
              </a:rPr>
              <a:t>К животным</a:t>
            </a:r>
            <a:r>
              <a:rPr lang="ru-RU" altLang="ru-RU" b="1" dirty="0" smtClean="0">
                <a:solidFill>
                  <a:srgbClr val="FF0000"/>
                </a:solidFill>
              </a:rPr>
              <a:t> первой </a:t>
            </a:r>
            <a:r>
              <a:rPr lang="ru-RU" altLang="ru-RU" b="1" dirty="0" smtClean="0">
                <a:solidFill>
                  <a:schemeClr val="tx1"/>
                </a:solidFill>
              </a:rPr>
              <a:t>группы </a:t>
            </a:r>
            <a:r>
              <a:rPr lang="ru-RU" altLang="ru-RU" dirty="0" smtClean="0">
                <a:solidFill>
                  <a:schemeClr val="tx1"/>
                </a:solidFill>
              </a:rPr>
              <a:t> </a:t>
            </a:r>
            <a:r>
              <a:rPr lang="ru-RU" altLang="ru-RU" b="1" dirty="0">
                <a:solidFill>
                  <a:schemeClr val="tx1"/>
                </a:solidFill>
              </a:rPr>
              <a:t>применяют меры общей </a:t>
            </a:r>
            <a:r>
              <a:rPr lang="ru-RU" altLang="ru-RU" b="1" dirty="0" smtClean="0">
                <a:solidFill>
                  <a:schemeClr val="tx1"/>
                </a:solidFill>
              </a:rPr>
              <a:t>профилактики.</a:t>
            </a:r>
          </a:p>
          <a:p>
            <a:pPr>
              <a:spcBef>
                <a:spcPts val="600"/>
              </a:spcBef>
            </a:pPr>
            <a:r>
              <a:rPr lang="ru-RU" altLang="ru-RU" b="1" dirty="0" smtClean="0">
                <a:solidFill>
                  <a:schemeClr val="tx1"/>
                </a:solidFill>
              </a:rPr>
              <a:t>К животным </a:t>
            </a:r>
            <a:r>
              <a:rPr lang="ru-RU" altLang="ru-RU" b="1" dirty="0" smtClean="0">
                <a:solidFill>
                  <a:srgbClr val="FF0000"/>
                </a:solidFill>
              </a:rPr>
              <a:t>второй</a:t>
            </a:r>
            <a:r>
              <a:rPr lang="ru-RU" altLang="ru-RU" b="1" dirty="0" smtClean="0">
                <a:solidFill>
                  <a:schemeClr val="tx1"/>
                </a:solidFill>
              </a:rPr>
              <a:t> группы применяют  </a:t>
            </a:r>
            <a:r>
              <a:rPr lang="ru-RU" altLang="ru-RU" b="1" dirty="0">
                <a:solidFill>
                  <a:schemeClr val="tx1"/>
                </a:solidFill>
              </a:rPr>
              <a:t>профилактическую и раннюю </a:t>
            </a:r>
            <a:r>
              <a:rPr lang="ru-RU" altLang="ru-RU" b="1" dirty="0" smtClean="0">
                <a:solidFill>
                  <a:schemeClr val="tx1"/>
                </a:solidFill>
              </a:rPr>
              <a:t>терапию.</a:t>
            </a:r>
          </a:p>
          <a:p>
            <a:pPr>
              <a:spcBef>
                <a:spcPts val="600"/>
              </a:spcBef>
            </a:pPr>
            <a:r>
              <a:rPr lang="ru-RU" altLang="ru-RU" b="1" dirty="0" smtClean="0">
                <a:solidFill>
                  <a:srgbClr val="FF0000"/>
                </a:solidFill>
              </a:rPr>
              <a:t>Больных</a:t>
            </a:r>
            <a:r>
              <a:rPr lang="ru-RU" altLang="ru-RU" b="1" dirty="0" smtClean="0">
                <a:solidFill>
                  <a:schemeClr val="tx1"/>
                </a:solidFill>
              </a:rPr>
              <a:t> животных лечат </a:t>
            </a:r>
            <a:r>
              <a:rPr lang="ru-RU" altLang="ru-RU" b="1" dirty="0">
                <a:solidFill>
                  <a:schemeClr val="tx1"/>
                </a:solidFill>
              </a:rPr>
              <a:t>обычными средствами.</a:t>
            </a:r>
          </a:p>
          <a:p>
            <a:pPr>
              <a:spcBef>
                <a:spcPts val="600"/>
              </a:spcBef>
            </a:pPr>
            <a:r>
              <a:rPr lang="ru-RU" altLang="ru-RU" b="1" dirty="0">
                <a:solidFill>
                  <a:schemeClr val="tx1"/>
                </a:solidFill>
              </a:rPr>
              <a:t>После диспансеризации необходимо заполнить диспансерные карты и составить акт, в котором указывают:</a:t>
            </a:r>
          </a:p>
          <a:p>
            <a:pPr marL="903288" indent="-273050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Tx/>
              <a:buChar char="•"/>
            </a:pPr>
            <a:r>
              <a:rPr lang="ru-RU" altLang="ru-RU" b="1" dirty="0">
                <a:solidFill>
                  <a:schemeClr val="tx1"/>
                </a:solidFill>
              </a:rPr>
              <a:t> состав комиссии</a:t>
            </a:r>
          </a:p>
          <a:p>
            <a:pPr marL="903288" indent="-273050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Tx/>
              <a:buChar char="•"/>
            </a:pPr>
            <a:r>
              <a:rPr lang="ru-RU" altLang="ru-RU" b="1" dirty="0">
                <a:solidFill>
                  <a:schemeClr val="tx1"/>
                </a:solidFill>
              </a:rPr>
              <a:t> задачи диспансеризации</a:t>
            </a:r>
          </a:p>
          <a:p>
            <a:pPr marL="903288" indent="-273050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Tx/>
              <a:buChar char="•"/>
            </a:pPr>
            <a:r>
              <a:rPr lang="ru-RU" altLang="ru-RU" b="1" dirty="0">
                <a:solidFill>
                  <a:schemeClr val="tx1"/>
                </a:solidFill>
              </a:rPr>
              <a:t> результаты диспансерного обследования животных</a:t>
            </a:r>
          </a:p>
          <a:p>
            <a:pPr marL="903288" indent="-273050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Tx/>
              <a:buChar char="•"/>
            </a:pPr>
            <a:r>
              <a:rPr lang="ru-RU" altLang="ru-RU" b="1" dirty="0">
                <a:solidFill>
                  <a:schemeClr val="tx1"/>
                </a:solidFill>
              </a:rPr>
              <a:t> рекомендуемые </a:t>
            </a:r>
            <a:r>
              <a:rPr lang="ru-RU" altLang="ru-RU" b="1" dirty="0" smtClean="0">
                <a:solidFill>
                  <a:schemeClr val="tx1"/>
                </a:solidFill>
              </a:rPr>
              <a:t>лечебно-профилактические </a:t>
            </a:r>
            <a:r>
              <a:rPr lang="ru-RU" altLang="ru-RU" b="1" dirty="0">
                <a:solidFill>
                  <a:schemeClr val="tx1"/>
                </a:solidFill>
              </a:rPr>
              <a:t>и организационно-хозяйственные мероприятия</a:t>
            </a:r>
            <a:r>
              <a:rPr lang="ru-RU" altLang="ru-RU" dirty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476672"/>
            <a:ext cx="8291051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Заключение о состоянии здоровья исследованных </a:t>
            </a:r>
          </a:p>
          <a:p>
            <a:pPr algn="ctr"/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животных и стада в целом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9569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556792"/>
            <a:ext cx="7632848" cy="4752528"/>
          </a:xfrm>
        </p:spPr>
        <p:txBody>
          <a:bodyPr>
            <a:normAutofit fontScale="92500" lnSpcReduction="10000"/>
          </a:bodyPr>
          <a:lstStyle/>
          <a:p>
            <a:pPr indent="-342900">
              <a:spcBef>
                <a:spcPts val="12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Терапевтический этап является логическим продолжением диагностического. </a:t>
            </a:r>
          </a:p>
          <a:p>
            <a:pPr indent="-342900">
              <a:spcBef>
                <a:spcPts val="1200"/>
              </a:spcBef>
            </a:pPr>
            <a:r>
              <a:rPr lang="ru-RU" altLang="ru-RU" dirty="0" smtClean="0">
                <a:solidFill>
                  <a:schemeClr val="tx1"/>
                </a:solidFill>
              </a:rPr>
              <a:t>При проведении терапевтического этапа животным первых двух групп применяют два вида терапии:</a:t>
            </a:r>
            <a:endParaRPr lang="ru-RU" altLang="ru-RU" dirty="0">
              <a:solidFill>
                <a:schemeClr val="tx1"/>
              </a:solidFill>
            </a:endParaRPr>
          </a:p>
          <a:p>
            <a:pPr marL="541338" indent="-342900">
              <a:spcBef>
                <a:spcPts val="1200"/>
              </a:spcBef>
              <a:buClr>
                <a:schemeClr val="accent1">
                  <a:lumMod val="50000"/>
                </a:schemeClr>
              </a:buClr>
              <a:buSzPct val="100000"/>
              <a:buFontTx/>
              <a:buAutoNum type="arabicPeriod"/>
            </a:pPr>
            <a:r>
              <a:rPr lang="ru-RU" altLang="ru-RU" b="1" dirty="0">
                <a:solidFill>
                  <a:srgbClr val="FF0000"/>
                </a:solidFill>
              </a:rPr>
              <a:t>Заместительная </a:t>
            </a:r>
            <a:r>
              <a:rPr lang="ru-RU" altLang="ru-RU" b="1" dirty="0" smtClean="0">
                <a:solidFill>
                  <a:srgbClr val="FF0000"/>
                </a:solidFill>
              </a:rPr>
              <a:t>(</a:t>
            </a:r>
            <a:r>
              <a:rPr lang="ru-RU" altLang="ru-RU" b="1" dirty="0" err="1" smtClean="0">
                <a:solidFill>
                  <a:srgbClr val="FF0000"/>
                </a:solidFill>
              </a:rPr>
              <a:t>возместитетельная</a:t>
            </a:r>
            <a:r>
              <a:rPr lang="ru-RU" altLang="ru-RU" b="1" dirty="0" smtClean="0">
                <a:solidFill>
                  <a:srgbClr val="FF0000"/>
                </a:solidFill>
              </a:rPr>
              <a:t>) групповая </a:t>
            </a:r>
            <a:r>
              <a:rPr lang="ru-RU" altLang="ru-RU" b="1" dirty="0">
                <a:solidFill>
                  <a:srgbClr val="FF0000"/>
                </a:solidFill>
              </a:rPr>
              <a:t>профилактическая </a:t>
            </a:r>
            <a:r>
              <a:rPr lang="ru-RU" altLang="ru-RU" b="1" dirty="0" smtClean="0">
                <a:solidFill>
                  <a:srgbClr val="FF0000"/>
                </a:solidFill>
              </a:rPr>
              <a:t>терапия </a:t>
            </a:r>
            <a:r>
              <a:rPr lang="ru-RU" altLang="ru-RU" dirty="0" smtClean="0">
                <a:solidFill>
                  <a:schemeClr val="tx1"/>
                </a:solidFill>
              </a:rPr>
              <a:t>- применяется </a:t>
            </a:r>
            <a:r>
              <a:rPr lang="ru-RU" altLang="ru-RU" dirty="0">
                <a:solidFill>
                  <a:schemeClr val="tx1"/>
                </a:solidFill>
              </a:rPr>
              <a:t>при белковой, углеводной, витаминной, минеральной, и липидной недостаточности у животных. </a:t>
            </a:r>
          </a:p>
          <a:p>
            <a:pPr marL="541338" indent="-342900">
              <a:spcBef>
                <a:spcPts val="1200"/>
              </a:spcBef>
              <a:buClr>
                <a:schemeClr val="accent1">
                  <a:lumMod val="50000"/>
                </a:schemeClr>
              </a:buClr>
              <a:buSzPct val="100000"/>
              <a:buFontTx/>
              <a:buAutoNum type="arabicPeriod"/>
            </a:pPr>
            <a:r>
              <a:rPr lang="ru-RU" altLang="ru-RU" b="1" dirty="0" err="1">
                <a:solidFill>
                  <a:srgbClr val="FF0000"/>
                </a:solidFill>
              </a:rPr>
              <a:t>Коррегирующая</a:t>
            </a:r>
            <a:r>
              <a:rPr lang="ru-RU" altLang="ru-RU" b="1" dirty="0">
                <a:solidFill>
                  <a:srgbClr val="FF0000"/>
                </a:solidFill>
              </a:rPr>
              <a:t> групповая профилактическая </a:t>
            </a:r>
            <a:r>
              <a:rPr lang="ru-RU" altLang="ru-RU" b="1" dirty="0" smtClean="0">
                <a:solidFill>
                  <a:srgbClr val="FF0000"/>
                </a:solidFill>
              </a:rPr>
              <a:t>терапия </a:t>
            </a:r>
            <a:r>
              <a:rPr lang="ru-RU" altLang="ru-RU" dirty="0" smtClean="0">
                <a:solidFill>
                  <a:schemeClr val="tx1"/>
                </a:solidFill>
              </a:rPr>
              <a:t>-  проводится </a:t>
            </a:r>
            <a:r>
              <a:rPr lang="ru-RU" altLang="ru-RU" dirty="0">
                <a:solidFill>
                  <a:schemeClr val="tx1"/>
                </a:solidFill>
              </a:rPr>
              <a:t>при глубоких нарушениях обмена веществ</a:t>
            </a:r>
            <a:r>
              <a:rPr lang="ru-RU" altLang="ru-RU" dirty="0" smtClean="0">
                <a:solidFill>
                  <a:schemeClr val="tx1"/>
                </a:solidFill>
              </a:rPr>
              <a:t>.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765949"/>
            <a:ext cx="720080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Терапевтический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611243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704856" cy="475252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Возместительная и </a:t>
            </a:r>
            <a:r>
              <a:rPr lang="ru-RU" sz="2000" dirty="0" err="1" smtClean="0">
                <a:solidFill>
                  <a:schemeClr val="tx1"/>
                </a:solidFill>
              </a:rPr>
              <a:t>коррегирующая</a:t>
            </a:r>
            <a:r>
              <a:rPr lang="ru-RU" sz="2000" dirty="0" smtClean="0">
                <a:solidFill>
                  <a:schemeClr val="tx1"/>
                </a:solidFill>
              </a:rPr>
              <a:t> профилактическая  терапия применяется:</a:t>
            </a:r>
          </a:p>
          <a:p>
            <a:pPr marL="714375" indent="-273050"/>
            <a:r>
              <a:rPr lang="ru-RU" sz="2000" dirty="0" smtClean="0">
                <a:solidFill>
                  <a:schemeClr val="tx1"/>
                </a:solidFill>
              </a:rPr>
              <a:t> у клинически здоровых животных, но с низким уровнем обмена веществ; </a:t>
            </a:r>
          </a:p>
          <a:p>
            <a:pPr marL="714375" indent="-273050"/>
            <a:r>
              <a:rPr lang="ru-RU" sz="2000" dirty="0" smtClean="0">
                <a:solidFill>
                  <a:schemeClr val="tx1"/>
                </a:solidFill>
              </a:rPr>
              <a:t>при </a:t>
            </a:r>
            <a:r>
              <a:rPr lang="ru-RU" sz="2000" dirty="0" err="1" smtClean="0">
                <a:solidFill>
                  <a:schemeClr val="tx1"/>
                </a:solidFill>
              </a:rPr>
              <a:t>ацидотическом</a:t>
            </a:r>
            <a:r>
              <a:rPr lang="ru-RU" sz="2000" dirty="0" smtClean="0">
                <a:solidFill>
                  <a:schemeClr val="tx1"/>
                </a:solidFill>
              </a:rPr>
              <a:t> состоянии; </a:t>
            </a:r>
          </a:p>
          <a:p>
            <a:pPr marL="714375" indent="-273050"/>
            <a:r>
              <a:rPr lang="ru-RU" sz="2000" dirty="0" smtClean="0">
                <a:solidFill>
                  <a:schemeClr val="tx1"/>
                </a:solidFill>
              </a:rPr>
              <a:t>субклиническом течении болезней, связанных с нарушением обмена веществ.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Такая терапия показана  для предупреждения дальнейшего развития патологических сдвигов.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Форма применения - </a:t>
            </a:r>
            <a:r>
              <a:rPr lang="ru-RU" sz="2000" b="1" dirty="0" smtClean="0">
                <a:solidFill>
                  <a:srgbClr val="FF0000"/>
                </a:solidFill>
              </a:rPr>
              <a:t>групповая</a:t>
            </a:r>
            <a:r>
              <a:rPr lang="ru-RU" sz="2000" dirty="0" smtClean="0">
                <a:solidFill>
                  <a:schemeClr val="tx1"/>
                </a:solidFill>
              </a:rPr>
              <a:t>, так как  низкий уровень обмена веществ или его нарушения распространяются на часть или на все стадо.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043608" y="620688"/>
            <a:ext cx="702474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Терапевтический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133948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352928" cy="540060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ru-RU" sz="2000" dirty="0" smtClean="0">
                <a:solidFill>
                  <a:schemeClr val="tx1"/>
                </a:solidFill>
              </a:rPr>
              <a:t>При комплексной диспансеризации выявляют животных с типичными (специфическими) симптомами того или иного заболевания, которым необходимо оказывать лечебную помощь, основанную на общих принципах терапии, сформированных в следующие постулаты:</a:t>
            </a:r>
          </a:p>
          <a:p>
            <a:pPr marL="622300" indent="-265113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ü"/>
            </a:pPr>
            <a:r>
              <a:rPr lang="ru-RU" altLang="ru-RU" sz="2000" dirty="0" smtClean="0">
                <a:solidFill>
                  <a:schemeClr val="tx1"/>
                </a:solidFill>
              </a:rPr>
              <a:t>профилактическая направленность </a:t>
            </a:r>
            <a:r>
              <a:rPr lang="ru-RU" altLang="ru-RU" sz="2000" dirty="0">
                <a:solidFill>
                  <a:schemeClr val="tx1"/>
                </a:solidFill>
              </a:rPr>
              <a:t>(болезнь легче предотвратить, чем лечить)</a:t>
            </a:r>
          </a:p>
          <a:p>
            <a:pPr marL="622300" indent="-265113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</a:t>
            </a:r>
            <a:r>
              <a:rPr lang="ru-RU" altLang="ru-RU" sz="2000" dirty="0" err="1">
                <a:solidFill>
                  <a:schemeClr val="tx1"/>
                </a:solidFill>
              </a:rPr>
              <a:t>физиологичность</a:t>
            </a:r>
            <a:r>
              <a:rPr lang="ru-RU" altLang="ru-RU" sz="2000" dirty="0">
                <a:solidFill>
                  <a:schemeClr val="tx1"/>
                </a:solidFill>
              </a:rPr>
              <a:t> терапии (не навредить организму, а помочь)</a:t>
            </a:r>
          </a:p>
          <a:p>
            <a:pPr marL="622300" indent="-265113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активный, наступательный характер (раннее начало лечения до перехода в хронические формы, соблюдение дозировок, курсовое применение лекарственных средств)</a:t>
            </a:r>
          </a:p>
          <a:p>
            <a:pPr marL="622300" indent="-265113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комплексность (применение средств этиотропной, патогенетической, стимулирующей терапии)</a:t>
            </a:r>
          </a:p>
          <a:p>
            <a:pPr marL="622300" indent="-265113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экономичность</a:t>
            </a:r>
          </a:p>
          <a:p>
            <a:pPr>
              <a:spcBef>
                <a:spcPts val="600"/>
              </a:spcBef>
            </a:pP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043608" y="476672"/>
            <a:ext cx="7024626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Терапевтический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170119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628800"/>
            <a:ext cx="7344816" cy="4392488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chemeClr val="tx1"/>
                </a:solidFill>
              </a:rPr>
              <a:t>При обнаружении недостатков в кормлении животных рационы пересматривают и вводят недостающие количество основных питательных веществ. При этом учитывают соотношение в рационе сахара и протеина, кальция и фосфора, качество кормов.</a:t>
            </a:r>
          </a:p>
          <a:p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smtClean="0">
                <a:solidFill>
                  <a:schemeClr val="tx1"/>
                </a:solidFill>
              </a:rPr>
              <a:t>Методы и средства групповой терапии при различных формах недостаточности могут быть самыми разнообразными и зависят от уровня культуры ведения животноводства, технологии приготовления кормов и природных ресурсов.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115616" y="692696"/>
            <a:ext cx="702474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Терапевтический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46555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445" y="260648"/>
            <a:ext cx="8820043" cy="40011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altLang="ru-RU" sz="2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Средства групповой терапии различных форм недостаточности</a:t>
            </a: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771775" y="765572"/>
            <a:ext cx="3960813" cy="366712"/>
            <a:chOff x="1746" y="255"/>
            <a:chExt cx="2495" cy="231"/>
          </a:xfrm>
          <a:solidFill>
            <a:schemeClr val="bg1"/>
          </a:solidFill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746" y="255"/>
              <a:ext cx="2495" cy="227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1791" y="255"/>
              <a:ext cx="2404" cy="231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1800" dirty="0"/>
                <a:t>НЕДОСТАТОЧНОСТИ</a:t>
              </a:r>
            </a:p>
          </p:txBody>
        </p:sp>
      </p:grp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1413272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0" y="1413272"/>
            <a:ext cx="2051050" cy="3667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1800"/>
              <a:t>Белковая</a:t>
            </a:r>
          </a:p>
        </p:txBody>
      </p:sp>
      <p:grpSp>
        <p:nvGrpSpPr>
          <p:cNvPr id="10" name="Group 18"/>
          <p:cNvGrpSpPr>
            <a:grpSpLocks/>
          </p:cNvGrpSpPr>
          <p:nvPr/>
        </p:nvGrpSpPr>
        <p:grpSpPr bwMode="auto">
          <a:xfrm>
            <a:off x="2411413" y="1413272"/>
            <a:ext cx="2051050" cy="431800"/>
            <a:chOff x="1519" y="663"/>
            <a:chExt cx="1292" cy="272"/>
          </a:xfrm>
          <a:solidFill>
            <a:schemeClr val="bg1"/>
          </a:solidFill>
        </p:grpSpPr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1519" y="663"/>
              <a:ext cx="1292" cy="272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1519" y="663"/>
              <a:ext cx="1292" cy="231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1800" dirty="0"/>
                <a:t>Минеральная</a:t>
              </a:r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4787900" y="1413272"/>
            <a:ext cx="2051050" cy="431800"/>
            <a:chOff x="3016" y="663"/>
            <a:chExt cx="1292" cy="272"/>
          </a:xfrm>
          <a:solidFill>
            <a:schemeClr val="bg1"/>
          </a:solidFill>
        </p:grpSpPr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3016" y="663"/>
              <a:ext cx="1292" cy="272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3016" y="663"/>
              <a:ext cx="1292" cy="23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1800" dirty="0"/>
                <a:t>Витаминная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7092950" y="1413272"/>
            <a:ext cx="2051050" cy="431800"/>
            <a:chOff x="4468" y="663"/>
            <a:chExt cx="1292" cy="272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17" name="Rectangle 12"/>
            <p:cNvSpPr>
              <a:spLocks noChangeArrowheads="1"/>
            </p:cNvSpPr>
            <p:nvPr/>
          </p:nvSpPr>
          <p:spPr bwMode="auto">
            <a:xfrm>
              <a:off x="4468" y="663"/>
              <a:ext cx="1292" cy="272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endParaRPr lang="ru-RU" altLang="ru-RU"/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4468" y="663"/>
              <a:ext cx="1292" cy="2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1800" dirty="0"/>
                <a:t>Углеводная</a:t>
              </a:r>
            </a:p>
          </p:txBody>
        </p:sp>
      </p:grpSp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0" y="2133997"/>
            <a:ext cx="205105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0" name="Rectangle 21"/>
          <p:cNvSpPr>
            <a:spLocks noChangeArrowheads="1"/>
          </p:cNvSpPr>
          <p:nvPr/>
        </p:nvSpPr>
        <p:spPr bwMode="auto">
          <a:xfrm>
            <a:off x="0" y="2781697"/>
            <a:ext cx="205105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1" name="Rectangle 22"/>
          <p:cNvSpPr>
            <a:spLocks noChangeArrowheads="1"/>
          </p:cNvSpPr>
          <p:nvPr/>
        </p:nvSpPr>
        <p:spPr bwMode="auto">
          <a:xfrm>
            <a:off x="0" y="3429397"/>
            <a:ext cx="2051050" cy="5048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0" y="4077097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0" y="4653359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4" name="Rectangle 25"/>
          <p:cNvSpPr>
            <a:spLocks noChangeArrowheads="1"/>
          </p:cNvSpPr>
          <p:nvPr/>
        </p:nvSpPr>
        <p:spPr bwMode="auto">
          <a:xfrm>
            <a:off x="0" y="5229622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5" name="Rectangle 26"/>
          <p:cNvSpPr>
            <a:spLocks noChangeArrowheads="1"/>
          </p:cNvSpPr>
          <p:nvPr/>
        </p:nvSpPr>
        <p:spPr bwMode="auto">
          <a:xfrm>
            <a:off x="0" y="5877322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6" name="Rectangle 27"/>
          <p:cNvSpPr>
            <a:spLocks noChangeArrowheads="1"/>
          </p:cNvSpPr>
          <p:nvPr/>
        </p:nvSpPr>
        <p:spPr bwMode="auto">
          <a:xfrm>
            <a:off x="0" y="6453584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7" name="Rectangle 28"/>
          <p:cNvSpPr>
            <a:spLocks noChangeArrowheads="1"/>
          </p:cNvSpPr>
          <p:nvPr/>
        </p:nvSpPr>
        <p:spPr bwMode="auto">
          <a:xfrm>
            <a:off x="2411413" y="2133997"/>
            <a:ext cx="205105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8" name="Rectangle 29"/>
          <p:cNvSpPr>
            <a:spLocks noChangeArrowheads="1"/>
          </p:cNvSpPr>
          <p:nvPr/>
        </p:nvSpPr>
        <p:spPr bwMode="auto">
          <a:xfrm>
            <a:off x="2411413" y="2781697"/>
            <a:ext cx="205105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9" name="Rectangle 30"/>
          <p:cNvSpPr>
            <a:spLocks noChangeArrowheads="1"/>
          </p:cNvSpPr>
          <p:nvPr/>
        </p:nvSpPr>
        <p:spPr bwMode="auto">
          <a:xfrm>
            <a:off x="2411413" y="3502422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" name="Rectangle 31"/>
          <p:cNvSpPr>
            <a:spLocks noChangeArrowheads="1"/>
          </p:cNvSpPr>
          <p:nvPr/>
        </p:nvSpPr>
        <p:spPr bwMode="auto">
          <a:xfrm>
            <a:off x="2411413" y="4077097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1" name="Rectangle 32"/>
          <p:cNvSpPr>
            <a:spLocks noChangeArrowheads="1"/>
          </p:cNvSpPr>
          <p:nvPr/>
        </p:nvSpPr>
        <p:spPr bwMode="auto">
          <a:xfrm>
            <a:off x="2411413" y="4726384"/>
            <a:ext cx="2051050" cy="57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2" name="Rectangle 33"/>
          <p:cNvSpPr>
            <a:spLocks noChangeArrowheads="1"/>
          </p:cNvSpPr>
          <p:nvPr/>
        </p:nvSpPr>
        <p:spPr bwMode="auto">
          <a:xfrm>
            <a:off x="2411413" y="5445522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3" name="Rectangle 34"/>
          <p:cNvSpPr>
            <a:spLocks noChangeArrowheads="1"/>
          </p:cNvSpPr>
          <p:nvPr/>
        </p:nvSpPr>
        <p:spPr bwMode="auto">
          <a:xfrm>
            <a:off x="2411413" y="2133997"/>
            <a:ext cx="205105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4" name="Rectangle 36"/>
          <p:cNvSpPr>
            <a:spLocks noChangeArrowheads="1"/>
          </p:cNvSpPr>
          <p:nvPr/>
        </p:nvSpPr>
        <p:spPr bwMode="auto">
          <a:xfrm>
            <a:off x="4787900" y="2133997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5" name="Rectangle 37"/>
          <p:cNvSpPr>
            <a:spLocks noChangeArrowheads="1"/>
          </p:cNvSpPr>
          <p:nvPr/>
        </p:nvSpPr>
        <p:spPr bwMode="auto">
          <a:xfrm>
            <a:off x="4787900" y="2710259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6" name="Rectangle 38"/>
          <p:cNvSpPr>
            <a:spLocks noChangeArrowheads="1"/>
          </p:cNvSpPr>
          <p:nvPr/>
        </p:nvSpPr>
        <p:spPr bwMode="auto">
          <a:xfrm>
            <a:off x="4787900" y="3284934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4787900" y="3934222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8" name="Rectangle 40"/>
          <p:cNvSpPr>
            <a:spLocks noChangeArrowheads="1"/>
          </p:cNvSpPr>
          <p:nvPr/>
        </p:nvSpPr>
        <p:spPr bwMode="auto">
          <a:xfrm>
            <a:off x="4787900" y="4510484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4787900" y="5085159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0" name="Rectangle 43"/>
          <p:cNvSpPr>
            <a:spLocks noChangeArrowheads="1"/>
          </p:cNvSpPr>
          <p:nvPr/>
        </p:nvSpPr>
        <p:spPr bwMode="auto">
          <a:xfrm>
            <a:off x="4787900" y="2133997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1" name="Rectangle 44"/>
          <p:cNvSpPr>
            <a:spLocks noChangeArrowheads="1"/>
          </p:cNvSpPr>
          <p:nvPr/>
        </p:nvSpPr>
        <p:spPr bwMode="auto">
          <a:xfrm>
            <a:off x="4787900" y="5661422"/>
            <a:ext cx="2051050" cy="792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2" name="Rectangle 45"/>
          <p:cNvSpPr>
            <a:spLocks noChangeArrowheads="1"/>
          </p:cNvSpPr>
          <p:nvPr/>
        </p:nvSpPr>
        <p:spPr bwMode="auto">
          <a:xfrm>
            <a:off x="7092950" y="2133997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3" name="Rectangle 46"/>
          <p:cNvSpPr>
            <a:spLocks noChangeArrowheads="1"/>
          </p:cNvSpPr>
          <p:nvPr/>
        </p:nvSpPr>
        <p:spPr bwMode="auto">
          <a:xfrm>
            <a:off x="7092950" y="2710259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4" name="Rectangle 47"/>
          <p:cNvSpPr>
            <a:spLocks noChangeArrowheads="1"/>
          </p:cNvSpPr>
          <p:nvPr/>
        </p:nvSpPr>
        <p:spPr bwMode="auto">
          <a:xfrm>
            <a:off x="7092950" y="3357959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5" name="Rectangle 48"/>
          <p:cNvSpPr>
            <a:spLocks noChangeArrowheads="1"/>
          </p:cNvSpPr>
          <p:nvPr/>
        </p:nvSpPr>
        <p:spPr bwMode="auto">
          <a:xfrm>
            <a:off x="7092950" y="3934222"/>
            <a:ext cx="20510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6" name="Rectangle 49"/>
          <p:cNvSpPr>
            <a:spLocks noChangeArrowheads="1"/>
          </p:cNvSpPr>
          <p:nvPr/>
        </p:nvSpPr>
        <p:spPr bwMode="auto">
          <a:xfrm>
            <a:off x="7092950" y="4581922"/>
            <a:ext cx="2051050" cy="10080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7" name="Text Box 51"/>
          <p:cNvSpPr txBox="1">
            <a:spLocks noChangeArrowheads="1"/>
          </p:cNvSpPr>
          <p:nvPr/>
        </p:nvSpPr>
        <p:spPr bwMode="auto">
          <a:xfrm>
            <a:off x="0" y="2710259"/>
            <a:ext cx="2051050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ru-RU" altLang="ru-RU" sz="1800"/>
          </a:p>
        </p:txBody>
      </p:sp>
      <p:sp>
        <p:nvSpPr>
          <p:cNvPr id="48" name="Text Box 52"/>
          <p:cNvSpPr txBox="1">
            <a:spLocks noChangeArrowheads="1"/>
          </p:cNvSpPr>
          <p:nvPr/>
        </p:nvSpPr>
        <p:spPr bwMode="auto">
          <a:xfrm>
            <a:off x="0" y="2133997"/>
            <a:ext cx="205105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Концентрированные корма</a:t>
            </a:r>
          </a:p>
        </p:txBody>
      </p:sp>
      <p:sp>
        <p:nvSpPr>
          <p:cNvPr id="49" name="Text Box 53"/>
          <p:cNvSpPr txBox="1">
            <a:spLocks noChangeArrowheads="1"/>
          </p:cNvSpPr>
          <p:nvPr/>
        </p:nvSpPr>
        <p:spPr bwMode="auto">
          <a:xfrm>
            <a:off x="0" y="2781697"/>
            <a:ext cx="205105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Сено и сенаж из бобовых трав</a:t>
            </a:r>
          </a:p>
        </p:txBody>
      </p:sp>
      <p:sp>
        <p:nvSpPr>
          <p:cNvPr id="50" name="Text Box 54"/>
          <p:cNvSpPr txBox="1">
            <a:spLocks noChangeArrowheads="1"/>
          </p:cNvSpPr>
          <p:nvPr/>
        </p:nvSpPr>
        <p:spPr bwMode="auto">
          <a:xfrm>
            <a:off x="0" y="3429397"/>
            <a:ext cx="205105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Синтетические аминокислоты</a:t>
            </a:r>
          </a:p>
        </p:txBody>
      </p:sp>
      <p:sp>
        <p:nvSpPr>
          <p:cNvPr id="51" name="Text Box 55"/>
          <p:cNvSpPr txBox="1">
            <a:spLocks noChangeArrowheads="1"/>
          </p:cNvSpPr>
          <p:nvPr/>
        </p:nvSpPr>
        <p:spPr bwMode="auto">
          <a:xfrm>
            <a:off x="0" y="4077097"/>
            <a:ext cx="20510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Белковые добавки</a:t>
            </a:r>
          </a:p>
        </p:txBody>
      </p:sp>
      <p:sp>
        <p:nvSpPr>
          <p:cNvPr id="52" name="Text Box 56"/>
          <p:cNvSpPr txBox="1">
            <a:spLocks noChangeArrowheads="1"/>
          </p:cNvSpPr>
          <p:nvPr/>
        </p:nvSpPr>
        <p:spPr bwMode="auto">
          <a:xfrm>
            <a:off x="0" y="4653359"/>
            <a:ext cx="20510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Травяная мука</a:t>
            </a:r>
          </a:p>
        </p:txBody>
      </p:sp>
      <p:sp>
        <p:nvSpPr>
          <p:cNvPr id="53" name="Text Box 57"/>
          <p:cNvSpPr txBox="1">
            <a:spLocks noChangeArrowheads="1"/>
          </p:cNvSpPr>
          <p:nvPr/>
        </p:nvSpPr>
        <p:spPr bwMode="auto">
          <a:xfrm>
            <a:off x="0" y="5229622"/>
            <a:ext cx="2195513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Заменители протеина</a:t>
            </a:r>
          </a:p>
        </p:txBody>
      </p:sp>
      <p:sp>
        <p:nvSpPr>
          <p:cNvPr id="54" name="Text Box 58"/>
          <p:cNvSpPr txBox="1">
            <a:spLocks noChangeArrowheads="1"/>
          </p:cNvSpPr>
          <p:nvPr/>
        </p:nvSpPr>
        <p:spPr bwMode="auto">
          <a:xfrm>
            <a:off x="0" y="5877322"/>
            <a:ext cx="2195513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Дрожжевание кормов</a:t>
            </a:r>
          </a:p>
        </p:txBody>
      </p:sp>
      <p:sp>
        <p:nvSpPr>
          <p:cNvPr id="55" name="Text Box 59"/>
          <p:cNvSpPr txBox="1">
            <a:spLocks noChangeArrowheads="1"/>
          </p:cNvSpPr>
          <p:nvPr/>
        </p:nvSpPr>
        <p:spPr bwMode="auto">
          <a:xfrm>
            <a:off x="0" y="6453584"/>
            <a:ext cx="20510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Гидролиз кормов</a:t>
            </a:r>
          </a:p>
        </p:txBody>
      </p:sp>
      <p:sp>
        <p:nvSpPr>
          <p:cNvPr id="56" name="Text Box 60"/>
          <p:cNvSpPr txBox="1">
            <a:spLocks noChangeArrowheads="1"/>
          </p:cNvSpPr>
          <p:nvPr/>
        </p:nvSpPr>
        <p:spPr bwMode="auto">
          <a:xfrm>
            <a:off x="2411413" y="2133997"/>
            <a:ext cx="208915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Минеральные добавки</a:t>
            </a:r>
          </a:p>
        </p:txBody>
      </p:sp>
      <p:sp>
        <p:nvSpPr>
          <p:cNvPr id="57" name="Text Box 61"/>
          <p:cNvSpPr txBox="1">
            <a:spLocks noChangeArrowheads="1"/>
          </p:cNvSpPr>
          <p:nvPr/>
        </p:nvSpPr>
        <p:spPr bwMode="auto">
          <a:xfrm>
            <a:off x="2411413" y="2781697"/>
            <a:ext cx="208915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Костная и мясокостная мука</a:t>
            </a: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2411413" y="3573859"/>
            <a:ext cx="20891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УФЛ облучение</a:t>
            </a:r>
          </a:p>
        </p:txBody>
      </p:sp>
      <p:sp>
        <p:nvSpPr>
          <p:cNvPr id="59" name="Text Box 63"/>
          <p:cNvSpPr txBox="1">
            <a:spLocks noChangeArrowheads="1"/>
          </p:cNvSpPr>
          <p:nvPr/>
        </p:nvSpPr>
        <p:spPr bwMode="auto">
          <a:xfrm>
            <a:off x="2411413" y="4150122"/>
            <a:ext cx="20891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 dirty="0"/>
              <a:t>Микроэлементы</a:t>
            </a:r>
          </a:p>
        </p:txBody>
      </p:sp>
      <p:sp>
        <p:nvSpPr>
          <p:cNvPr id="60" name="Text Box 65"/>
          <p:cNvSpPr txBox="1">
            <a:spLocks noChangeArrowheads="1"/>
          </p:cNvSpPr>
          <p:nvPr/>
        </p:nvSpPr>
        <p:spPr bwMode="auto">
          <a:xfrm>
            <a:off x="2411413" y="4726384"/>
            <a:ext cx="208915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Местные источники микроэлементов</a:t>
            </a:r>
          </a:p>
        </p:txBody>
      </p:sp>
      <p:sp>
        <p:nvSpPr>
          <p:cNvPr id="61" name="Text Box 66"/>
          <p:cNvSpPr txBox="1">
            <a:spLocks noChangeArrowheads="1"/>
          </p:cNvSpPr>
          <p:nvPr/>
        </p:nvSpPr>
        <p:spPr bwMode="auto">
          <a:xfrm>
            <a:off x="2411413" y="5518547"/>
            <a:ext cx="20891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Поваренная соль</a:t>
            </a:r>
          </a:p>
        </p:txBody>
      </p:sp>
      <p:sp>
        <p:nvSpPr>
          <p:cNvPr id="62" name="Text Box 67"/>
          <p:cNvSpPr txBox="1">
            <a:spLocks noChangeArrowheads="1"/>
          </p:cNvSpPr>
          <p:nvPr/>
        </p:nvSpPr>
        <p:spPr bwMode="auto">
          <a:xfrm>
            <a:off x="4787900" y="2205434"/>
            <a:ext cx="2089150" cy="336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600"/>
              <a:t>Витаминное сено</a:t>
            </a:r>
          </a:p>
        </p:txBody>
      </p:sp>
      <p:sp>
        <p:nvSpPr>
          <p:cNvPr id="63" name="Text Box 68"/>
          <p:cNvSpPr txBox="1">
            <a:spLocks noChangeArrowheads="1"/>
          </p:cNvSpPr>
          <p:nvPr/>
        </p:nvSpPr>
        <p:spPr bwMode="auto">
          <a:xfrm>
            <a:off x="4787900" y="2781697"/>
            <a:ext cx="20891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 dirty="0"/>
              <a:t>Травяная мука</a:t>
            </a:r>
          </a:p>
        </p:txBody>
      </p:sp>
      <p:sp>
        <p:nvSpPr>
          <p:cNvPr id="64" name="Text Box 69"/>
          <p:cNvSpPr txBox="1">
            <a:spLocks noChangeArrowheads="1"/>
          </p:cNvSpPr>
          <p:nvPr/>
        </p:nvSpPr>
        <p:spPr bwMode="auto">
          <a:xfrm>
            <a:off x="4787900" y="3357959"/>
            <a:ext cx="20891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 dirty="0"/>
              <a:t>Хвойная мука</a:t>
            </a:r>
          </a:p>
        </p:txBody>
      </p:sp>
      <p:sp>
        <p:nvSpPr>
          <p:cNvPr id="65" name="Text Box 70"/>
          <p:cNvSpPr txBox="1">
            <a:spLocks noChangeArrowheads="1"/>
          </p:cNvSpPr>
          <p:nvPr/>
        </p:nvSpPr>
        <p:spPr bwMode="auto">
          <a:xfrm>
            <a:off x="4787900" y="4005659"/>
            <a:ext cx="20891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Гидропонная зелень</a:t>
            </a:r>
          </a:p>
        </p:txBody>
      </p:sp>
      <p:sp>
        <p:nvSpPr>
          <p:cNvPr id="66" name="Text Box 71"/>
          <p:cNvSpPr txBox="1">
            <a:spLocks noChangeArrowheads="1"/>
          </p:cNvSpPr>
          <p:nvPr/>
        </p:nvSpPr>
        <p:spPr bwMode="auto">
          <a:xfrm>
            <a:off x="4787900" y="4581922"/>
            <a:ext cx="20891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УФЛ облучение</a:t>
            </a:r>
          </a:p>
        </p:txBody>
      </p:sp>
      <p:sp>
        <p:nvSpPr>
          <p:cNvPr id="67" name="Text Box 72"/>
          <p:cNvSpPr txBox="1">
            <a:spLocks noChangeArrowheads="1"/>
          </p:cNvSpPr>
          <p:nvPr/>
        </p:nvSpPr>
        <p:spPr bwMode="auto">
          <a:xfrm>
            <a:off x="4787900" y="5158184"/>
            <a:ext cx="2016125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Морковь, тыква</a:t>
            </a:r>
          </a:p>
        </p:txBody>
      </p:sp>
      <p:sp>
        <p:nvSpPr>
          <p:cNvPr id="68" name="Text Box 73"/>
          <p:cNvSpPr txBox="1">
            <a:spLocks noChangeArrowheads="1"/>
          </p:cNvSpPr>
          <p:nvPr/>
        </p:nvSpPr>
        <p:spPr bwMode="auto">
          <a:xfrm>
            <a:off x="4716463" y="5661422"/>
            <a:ext cx="2232025" cy="777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1500"/>
              <a:t>Применение комплекс -ных витаминных препаратов</a:t>
            </a:r>
          </a:p>
        </p:txBody>
      </p:sp>
      <p:sp>
        <p:nvSpPr>
          <p:cNvPr id="69" name="Text Box 74"/>
          <p:cNvSpPr txBox="1">
            <a:spLocks noChangeArrowheads="1"/>
          </p:cNvSpPr>
          <p:nvPr/>
        </p:nvSpPr>
        <p:spPr bwMode="auto">
          <a:xfrm>
            <a:off x="7092950" y="2205434"/>
            <a:ext cx="20510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Корнеплоды</a:t>
            </a:r>
          </a:p>
        </p:txBody>
      </p:sp>
      <p:sp>
        <p:nvSpPr>
          <p:cNvPr id="70" name="Text Box 75"/>
          <p:cNvSpPr txBox="1">
            <a:spLocks noChangeArrowheads="1"/>
          </p:cNvSpPr>
          <p:nvPr/>
        </p:nvSpPr>
        <p:spPr bwMode="auto">
          <a:xfrm>
            <a:off x="7092950" y="2781697"/>
            <a:ext cx="20510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Картофель</a:t>
            </a:r>
          </a:p>
        </p:txBody>
      </p:sp>
      <p:sp>
        <p:nvSpPr>
          <p:cNvPr id="71" name="Text Box 76"/>
          <p:cNvSpPr txBox="1">
            <a:spLocks noChangeArrowheads="1"/>
          </p:cNvSpPr>
          <p:nvPr/>
        </p:nvSpPr>
        <p:spPr bwMode="auto">
          <a:xfrm>
            <a:off x="7092950" y="3429397"/>
            <a:ext cx="20510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Патока (меласса)</a:t>
            </a:r>
          </a:p>
        </p:txBody>
      </p:sp>
      <p:sp>
        <p:nvSpPr>
          <p:cNvPr id="72" name="Text Box 77"/>
          <p:cNvSpPr txBox="1">
            <a:spLocks noChangeArrowheads="1"/>
          </p:cNvSpPr>
          <p:nvPr/>
        </p:nvSpPr>
        <p:spPr bwMode="auto">
          <a:xfrm>
            <a:off x="7092950" y="4005659"/>
            <a:ext cx="2051050" cy="32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1500"/>
              <a:t>Осоложенные корма</a:t>
            </a:r>
          </a:p>
        </p:txBody>
      </p:sp>
      <p:sp>
        <p:nvSpPr>
          <p:cNvPr id="73" name="Text Box 78"/>
          <p:cNvSpPr txBox="1">
            <a:spLocks noChangeArrowheads="1"/>
          </p:cNvSpPr>
          <p:nvPr/>
        </p:nvSpPr>
        <p:spPr bwMode="auto">
          <a:xfrm>
            <a:off x="7092950" y="4581922"/>
            <a:ext cx="2051050" cy="1006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1500"/>
              <a:t>Отходы сахарного, крахмального и спиртового производства</a:t>
            </a:r>
          </a:p>
        </p:txBody>
      </p:sp>
      <p:sp>
        <p:nvSpPr>
          <p:cNvPr id="74" name="Line 79"/>
          <p:cNvSpPr>
            <a:spLocks noChangeShapeType="1"/>
          </p:cNvSpPr>
          <p:nvPr/>
        </p:nvSpPr>
        <p:spPr bwMode="auto">
          <a:xfrm flipH="1">
            <a:off x="1258888" y="981472"/>
            <a:ext cx="144145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" name="Line 80"/>
          <p:cNvSpPr>
            <a:spLocks noChangeShapeType="1"/>
          </p:cNvSpPr>
          <p:nvPr/>
        </p:nvSpPr>
        <p:spPr bwMode="auto">
          <a:xfrm>
            <a:off x="3419475" y="1125934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6" name="Line 81"/>
          <p:cNvSpPr>
            <a:spLocks noChangeShapeType="1"/>
          </p:cNvSpPr>
          <p:nvPr/>
        </p:nvSpPr>
        <p:spPr bwMode="auto">
          <a:xfrm>
            <a:off x="5795963" y="1125934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7" name="Line 82"/>
          <p:cNvSpPr>
            <a:spLocks noChangeShapeType="1"/>
          </p:cNvSpPr>
          <p:nvPr/>
        </p:nvSpPr>
        <p:spPr bwMode="auto">
          <a:xfrm>
            <a:off x="6732588" y="910034"/>
            <a:ext cx="15113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8" name="Line 83"/>
          <p:cNvSpPr>
            <a:spLocks noChangeShapeType="1"/>
          </p:cNvSpPr>
          <p:nvPr/>
        </p:nvSpPr>
        <p:spPr bwMode="auto">
          <a:xfrm>
            <a:off x="900113" y="1845072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9" name="Line 84"/>
          <p:cNvSpPr>
            <a:spLocks noChangeShapeType="1"/>
          </p:cNvSpPr>
          <p:nvPr/>
        </p:nvSpPr>
        <p:spPr bwMode="auto">
          <a:xfrm>
            <a:off x="900113" y="2637234"/>
            <a:ext cx="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" name="Line 85"/>
          <p:cNvSpPr>
            <a:spLocks noChangeShapeType="1"/>
          </p:cNvSpPr>
          <p:nvPr/>
        </p:nvSpPr>
        <p:spPr bwMode="auto">
          <a:xfrm>
            <a:off x="900113" y="3284934"/>
            <a:ext cx="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" name="Line 86"/>
          <p:cNvSpPr>
            <a:spLocks noChangeShapeType="1"/>
          </p:cNvSpPr>
          <p:nvPr/>
        </p:nvSpPr>
        <p:spPr bwMode="auto">
          <a:xfrm>
            <a:off x="900113" y="3934222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" name="Line 87"/>
          <p:cNvSpPr>
            <a:spLocks noChangeShapeType="1"/>
          </p:cNvSpPr>
          <p:nvPr/>
        </p:nvSpPr>
        <p:spPr bwMode="auto">
          <a:xfrm>
            <a:off x="900113" y="4510484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" name="Line 88"/>
          <p:cNvSpPr>
            <a:spLocks noChangeShapeType="1"/>
          </p:cNvSpPr>
          <p:nvPr/>
        </p:nvSpPr>
        <p:spPr bwMode="auto">
          <a:xfrm>
            <a:off x="900113" y="5085159"/>
            <a:ext cx="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" name="Line 89"/>
          <p:cNvSpPr>
            <a:spLocks noChangeShapeType="1"/>
          </p:cNvSpPr>
          <p:nvPr/>
        </p:nvSpPr>
        <p:spPr bwMode="auto">
          <a:xfrm>
            <a:off x="900113" y="5661422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5" name="Line 90"/>
          <p:cNvSpPr>
            <a:spLocks noChangeShapeType="1"/>
          </p:cNvSpPr>
          <p:nvPr/>
        </p:nvSpPr>
        <p:spPr bwMode="auto">
          <a:xfrm>
            <a:off x="900113" y="6310709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" name="Line 91"/>
          <p:cNvSpPr>
            <a:spLocks noChangeShapeType="1"/>
          </p:cNvSpPr>
          <p:nvPr/>
        </p:nvSpPr>
        <p:spPr bwMode="auto">
          <a:xfrm>
            <a:off x="3419475" y="1845072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7" name="Line 92"/>
          <p:cNvSpPr>
            <a:spLocks noChangeShapeType="1"/>
          </p:cNvSpPr>
          <p:nvPr/>
        </p:nvSpPr>
        <p:spPr bwMode="auto">
          <a:xfrm>
            <a:off x="3419475" y="2637234"/>
            <a:ext cx="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8" name="Line 93"/>
          <p:cNvSpPr>
            <a:spLocks noChangeShapeType="1"/>
          </p:cNvSpPr>
          <p:nvPr/>
        </p:nvSpPr>
        <p:spPr bwMode="auto">
          <a:xfrm>
            <a:off x="3419475" y="3284934"/>
            <a:ext cx="0" cy="2174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9" name="Line 94"/>
          <p:cNvSpPr>
            <a:spLocks noChangeShapeType="1"/>
          </p:cNvSpPr>
          <p:nvPr/>
        </p:nvSpPr>
        <p:spPr bwMode="auto">
          <a:xfrm>
            <a:off x="3419475" y="3934222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0" name="Line 95"/>
          <p:cNvSpPr>
            <a:spLocks noChangeShapeType="1"/>
          </p:cNvSpPr>
          <p:nvPr/>
        </p:nvSpPr>
        <p:spPr bwMode="auto">
          <a:xfrm>
            <a:off x="3419475" y="4510484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1" name="Line 96"/>
          <p:cNvSpPr>
            <a:spLocks noChangeShapeType="1"/>
          </p:cNvSpPr>
          <p:nvPr/>
        </p:nvSpPr>
        <p:spPr bwMode="auto">
          <a:xfrm>
            <a:off x="3419475" y="5302647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" name="Line 97"/>
          <p:cNvSpPr>
            <a:spLocks noChangeShapeType="1"/>
          </p:cNvSpPr>
          <p:nvPr/>
        </p:nvSpPr>
        <p:spPr bwMode="auto">
          <a:xfrm>
            <a:off x="5795963" y="1845072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3" name="Line 98"/>
          <p:cNvSpPr>
            <a:spLocks noChangeShapeType="1"/>
          </p:cNvSpPr>
          <p:nvPr/>
        </p:nvSpPr>
        <p:spPr bwMode="auto">
          <a:xfrm>
            <a:off x="5795963" y="2565797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4" name="Line 99"/>
          <p:cNvSpPr>
            <a:spLocks noChangeShapeType="1"/>
          </p:cNvSpPr>
          <p:nvPr/>
        </p:nvSpPr>
        <p:spPr bwMode="auto">
          <a:xfrm>
            <a:off x="5795963" y="3142059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5" name="Line 100"/>
          <p:cNvSpPr>
            <a:spLocks noChangeShapeType="1"/>
          </p:cNvSpPr>
          <p:nvPr/>
        </p:nvSpPr>
        <p:spPr bwMode="auto">
          <a:xfrm>
            <a:off x="5795963" y="3718322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6" name="Line 101"/>
          <p:cNvSpPr>
            <a:spLocks noChangeShapeType="1"/>
          </p:cNvSpPr>
          <p:nvPr/>
        </p:nvSpPr>
        <p:spPr bwMode="auto">
          <a:xfrm>
            <a:off x="5795963" y="4366022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7" name="Line 102"/>
          <p:cNvSpPr>
            <a:spLocks noChangeShapeType="1"/>
          </p:cNvSpPr>
          <p:nvPr/>
        </p:nvSpPr>
        <p:spPr bwMode="auto">
          <a:xfrm>
            <a:off x="5795963" y="4942284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8" name="Line 103"/>
          <p:cNvSpPr>
            <a:spLocks noChangeShapeType="1"/>
          </p:cNvSpPr>
          <p:nvPr/>
        </p:nvSpPr>
        <p:spPr bwMode="auto">
          <a:xfrm>
            <a:off x="5795963" y="5518547"/>
            <a:ext cx="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9" name="Line 104"/>
          <p:cNvSpPr>
            <a:spLocks noChangeShapeType="1"/>
          </p:cNvSpPr>
          <p:nvPr/>
        </p:nvSpPr>
        <p:spPr bwMode="auto">
          <a:xfrm>
            <a:off x="8172450" y="1845072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0" name="Line 105"/>
          <p:cNvSpPr>
            <a:spLocks noChangeShapeType="1"/>
          </p:cNvSpPr>
          <p:nvPr/>
        </p:nvSpPr>
        <p:spPr bwMode="auto">
          <a:xfrm>
            <a:off x="8172450" y="2565797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1" name="Line 106"/>
          <p:cNvSpPr>
            <a:spLocks noChangeShapeType="1"/>
          </p:cNvSpPr>
          <p:nvPr/>
        </p:nvSpPr>
        <p:spPr bwMode="auto">
          <a:xfrm>
            <a:off x="8172450" y="3142059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" name="Line 107"/>
          <p:cNvSpPr>
            <a:spLocks noChangeShapeType="1"/>
          </p:cNvSpPr>
          <p:nvPr/>
        </p:nvSpPr>
        <p:spPr bwMode="auto">
          <a:xfrm>
            <a:off x="8172450" y="3789759"/>
            <a:ext cx="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3" name="Line 108"/>
          <p:cNvSpPr>
            <a:spLocks noChangeShapeType="1"/>
          </p:cNvSpPr>
          <p:nvPr/>
        </p:nvSpPr>
        <p:spPr bwMode="auto">
          <a:xfrm>
            <a:off x="8172450" y="4366022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77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064896" cy="5184576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Способы устранения недостатков в условиях содержания животных: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Ремонт и реконструкция животноводческих помещений;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Улучшение освещенности и вентиляции;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Обеспечение животных подстилкой (солома, опилки, песок и др.;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Организация активного моциона; 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Организация </a:t>
            </a:r>
            <a:r>
              <a:rPr lang="ru-RU" dirty="0" err="1" smtClean="0">
                <a:solidFill>
                  <a:schemeClr val="tx1"/>
                </a:solidFill>
              </a:rPr>
              <a:t>родильно-профилакторных</a:t>
            </a:r>
            <a:r>
              <a:rPr lang="ru-RU" dirty="0" smtClean="0">
                <a:solidFill>
                  <a:schemeClr val="tx1"/>
                </a:solidFill>
              </a:rPr>
              <a:t> блоков;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Плановая дезинфекция, дератизация, дезинсекция и побелка помещений;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Соблюдение санитарных правил при доении и уходе за молочной железой;</a:t>
            </a:r>
          </a:p>
          <a:p>
            <a:pPr marL="808038" indent="-265113">
              <a:spcBef>
                <a:spcPts val="1200"/>
              </a:spcBef>
            </a:pPr>
            <a:r>
              <a:rPr lang="ru-RU" dirty="0" smtClean="0">
                <a:solidFill>
                  <a:schemeClr val="tx1"/>
                </a:solidFill>
              </a:rPr>
              <a:t>Своевременная обрезка копытного рога. </a:t>
            </a:r>
          </a:p>
          <a:p>
            <a:pPr>
              <a:spcBef>
                <a:spcPts val="1200"/>
              </a:spcBef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115616" y="476672"/>
            <a:ext cx="702474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Терапевтический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135366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776864" cy="4752528"/>
          </a:xfrm>
        </p:spPr>
        <p:txBody>
          <a:bodyPr>
            <a:normAutofit/>
          </a:bodyPr>
          <a:lstStyle/>
          <a:p>
            <a:pPr marL="68580" indent="0" algn="ctr">
              <a:spcBef>
                <a:spcPct val="50000"/>
              </a:spcBef>
              <a:buNone/>
            </a:pPr>
            <a:r>
              <a:rPr lang="ru-RU" alt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Включает специфические и общие мероприятия</a:t>
            </a:r>
            <a:r>
              <a:rPr lang="ru-RU" alt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altLang="ru-RU" sz="2000" b="1" dirty="0">
                <a:solidFill>
                  <a:schemeClr val="tx1"/>
                </a:solidFill>
              </a:rPr>
              <a:t> </a:t>
            </a:r>
            <a:r>
              <a:rPr lang="ru-RU" altLang="ru-RU" sz="2000" b="1" dirty="0">
                <a:solidFill>
                  <a:srgbClr val="FF0000"/>
                </a:solidFill>
              </a:rPr>
              <a:t>Общие</a:t>
            </a:r>
            <a:r>
              <a:rPr lang="ru-RU" altLang="ru-RU" sz="2000" b="1" dirty="0">
                <a:solidFill>
                  <a:schemeClr val="tx1"/>
                </a:solidFill>
              </a:rPr>
              <a:t> </a:t>
            </a:r>
            <a:r>
              <a:rPr lang="ru-RU" altLang="ru-RU" sz="2000" dirty="0">
                <a:solidFill>
                  <a:schemeClr val="tx1"/>
                </a:solidFill>
              </a:rPr>
              <a:t>направлены на получение и выращивание полноценного, высокопродуктивного приплода, создание оптимальных условий содержания и кормления.</a:t>
            </a:r>
          </a:p>
          <a:p>
            <a:pPr>
              <a:spcBef>
                <a:spcPct val="50000"/>
              </a:spcBef>
            </a:pPr>
            <a:r>
              <a:rPr lang="ru-RU" altLang="ru-RU" sz="2000" b="1" dirty="0">
                <a:solidFill>
                  <a:srgbClr val="FF0000"/>
                </a:solidFill>
              </a:rPr>
              <a:t>Специфические</a:t>
            </a:r>
            <a:r>
              <a:rPr lang="ru-RU" altLang="ru-RU" sz="2000" dirty="0">
                <a:solidFill>
                  <a:srgbClr val="FF0000"/>
                </a:solidFill>
              </a:rPr>
              <a:t> </a:t>
            </a:r>
            <a:r>
              <a:rPr lang="ru-RU" altLang="ru-RU" sz="2000" dirty="0">
                <a:solidFill>
                  <a:schemeClr val="tx1"/>
                </a:solidFill>
              </a:rPr>
              <a:t>мероприятия складываются из мероприятий, проводимых в животноводческих помещениях при стойловом содержании и на пастбищах</a:t>
            </a:r>
            <a:r>
              <a:rPr lang="ru-RU" altLang="ru-RU" sz="2000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altLang="ru-RU" sz="2000" b="1" dirty="0" smtClean="0">
                <a:solidFill>
                  <a:srgbClr val="FF0000"/>
                </a:solidFill>
              </a:rPr>
              <a:t>Мероприятия</a:t>
            </a:r>
            <a:r>
              <a:rPr lang="ru-RU" altLang="ru-RU" sz="2000" dirty="0" smtClean="0">
                <a:solidFill>
                  <a:schemeClr val="tx1"/>
                </a:solidFill>
              </a:rPr>
              <a:t>, связанные с заготовкой кормов и подготовкой почвы для их выращивания.</a:t>
            </a:r>
          </a:p>
          <a:p>
            <a:pPr>
              <a:spcBef>
                <a:spcPct val="50000"/>
              </a:spcBef>
            </a:pP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765949"/>
            <a:ext cx="7488832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Профилактический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84059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80728"/>
            <a:ext cx="8136904" cy="5544616"/>
          </a:xfrm>
        </p:spPr>
        <p:txBody>
          <a:bodyPr>
            <a:normAutofit fontScale="85000" lnSpcReduction="20000"/>
          </a:bodyPr>
          <a:lstStyle/>
          <a:p>
            <a:pPr algn="just">
              <a:spcBef>
                <a:spcPts val="600"/>
              </a:spcBef>
            </a:pPr>
            <a:r>
              <a:rPr lang="ru-RU" dirty="0" smtClean="0">
                <a:solidFill>
                  <a:schemeClr val="tx1"/>
                </a:solidFill>
              </a:rPr>
              <a:t>Профилактика болезней животных при стойловом содержании не может быть успешной без учета экологических законов. </a:t>
            </a:r>
          </a:p>
          <a:p>
            <a:pPr algn="just">
              <a:spcBef>
                <a:spcPts val="600"/>
              </a:spcBef>
            </a:pPr>
            <a:r>
              <a:rPr lang="ru-RU" dirty="0" smtClean="0">
                <a:solidFill>
                  <a:schemeClr val="tx1"/>
                </a:solidFill>
              </a:rPr>
              <a:t>Нормальное функционирование ферм, как искусственных экологических систем с оптимальными условиями жизнеобеспечения животных, должно лежать в основе совершенствования методов развития животноводства и повышения его рентабельности. </a:t>
            </a:r>
          </a:p>
          <a:p>
            <a:pPr algn="just">
              <a:spcBef>
                <a:spcPts val="600"/>
              </a:spcBef>
            </a:pPr>
            <a:r>
              <a:rPr lang="ru-RU" dirty="0" smtClean="0">
                <a:solidFill>
                  <a:schemeClr val="tx1"/>
                </a:solidFill>
              </a:rPr>
              <a:t>С биологической точки зрения деятельность человека на фермах (комплексах) направлена на оптимизацию их пищевых цепей и экологической ниши. Мероприятия подобного рода не только обеспечивают высокую продуктивность и воспроизводительную способность популяции, но и лежат в основе профилактики болезней животных и предупреждения загрязнения среды.</a:t>
            </a:r>
          </a:p>
          <a:p>
            <a:pPr algn="just">
              <a:spcBef>
                <a:spcPts val="600"/>
              </a:spcBef>
            </a:pPr>
            <a:r>
              <a:rPr lang="ru-RU" dirty="0" smtClean="0">
                <a:solidFill>
                  <a:schemeClr val="tx1"/>
                </a:solidFill>
              </a:rPr>
              <a:t>В поддержании оптимального микроклимата играют роль не только тип и качество животноводческих помещений, но и характер их эксплуатации. Технология содержания животных в помещениях предусматривает комплекс мероприятий, направленных на поддержание в них оптимального микроклимата.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Заголовок 5"/>
          <p:cNvSpPr txBox="1">
            <a:spLocks noGrp="1"/>
          </p:cNvSpPr>
          <p:nvPr>
            <p:ph type="title"/>
          </p:nvPr>
        </p:nvSpPr>
        <p:spPr>
          <a:xfrm>
            <a:off x="971600" y="332656"/>
            <a:ext cx="702474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Профилактический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181788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0688"/>
            <a:ext cx="8208912" cy="5544616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ru-RU" altLang="ru-RU" sz="1600" dirty="0">
                <a:solidFill>
                  <a:schemeClr val="tx1"/>
                </a:solidFill>
              </a:rPr>
              <a:t>Для оптимизации местообитания популяций животных и профилактики массовых заболеваний в </a:t>
            </a:r>
            <a:r>
              <a:rPr lang="ru-RU" altLang="ru-RU" sz="1600" b="1" dirty="0">
                <a:solidFill>
                  <a:srgbClr val="FF0000"/>
                </a:solidFill>
              </a:rPr>
              <a:t>стойловый период</a:t>
            </a:r>
            <a:r>
              <a:rPr lang="ru-RU" altLang="ru-RU" sz="1600" dirty="0">
                <a:solidFill>
                  <a:srgbClr val="FF0000"/>
                </a:solidFill>
              </a:rPr>
              <a:t> </a:t>
            </a:r>
            <a:r>
              <a:rPr lang="ru-RU" altLang="ru-RU" sz="1600" dirty="0">
                <a:solidFill>
                  <a:schemeClr val="tx1"/>
                </a:solidFill>
              </a:rPr>
              <a:t>проводят следующие мероприятия: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600" dirty="0">
                <a:solidFill>
                  <a:schemeClr val="tx1"/>
                </a:solidFill>
              </a:rPr>
              <a:t> </a:t>
            </a:r>
            <a:r>
              <a:rPr lang="ru-RU" altLang="ru-RU" sz="1400" dirty="0">
                <a:solidFill>
                  <a:schemeClr val="tx1"/>
                </a:solidFill>
              </a:rPr>
              <a:t>внедрение современных систем канализации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своевременное удаление навозной жижи и грязной подстилки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применение </a:t>
            </a:r>
            <a:r>
              <a:rPr lang="ru-RU" altLang="ru-RU" sz="1400" dirty="0" err="1">
                <a:solidFill>
                  <a:schemeClr val="tx1"/>
                </a:solidFill>
              </a:rPr>
              <a:t>влагопоглащающей</a:t>
            </a:r>
            <a:r>
              <a:rPr lang="ru-RU" altLang="ru-RU" sz="1400" dirty="0">
                <a:solidFill>
                  <a:schemeClr val="tx1"/>
                </a:solidFill>
              </a:rPr>
              <a:t> подстилки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устройство естественной и принудительной систем вентиляции с подогревом приточного воздуха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устройство «дышащих» потолков и их утепление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утепление стен и оконных проемов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улучшение светового режима с помощью искусственного освещения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применение УФ облучения животных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применение обогревающих ламп и полов для новорожденных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соблюдение режима кормления животных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обеспечение своевременного выпаивания первой порции молозива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применение технологий, обеспечивающих профилактику массовых желудочно-кишечных и респираторных болезней молодняка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соблюдение нормы площади на 1 животное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ежедневный активный моцион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ежемесячная витаминизация беременных животных и молодняка</a:t>
            </a:r>
          </a:p>
          <a:p>
            <a:pPr marL="541338" indent="-273050"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1400" dirty="0">
                <a:solidFill>
                  <a:schemeClr val="tx1"/>
                </a:solidFill>
              </a:rPr>
              <a:t> предохранения от воздействия сильных шумов</a:t>
            </a:r>
          </a:p>
          <a:p>
            <a:pPr>
              <a:spcBef>
                <a:spcPts val="600"/>
              </a:spcBef>
            </a:pP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Заголовок 5"/>
          <p:cNvSpPr txBox="1">
            <a:spLocks noGrp="1"/>
          </p:cNvSpPr>
          <p:nvPr>
            <p:ph type="title"/>
          </p:nvPr>
        </p:nvSpPr>
        <p:spPr>
          <a:xfrm>
            <a:off x="1115616" y="0"/>
            <a:ext cx="702474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Профилактический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138016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80920" cy="5544616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ru-RU" altLang="ru-RU" sz="2000" dirty="0">
                <a:solidFill>
                  <a:schemeClr val="tx1"/>
                </a:solidFill>
              </a:rPr>
              <a:t>Специфические профилактические мероприятия </a:t>
            </a:r>
            <a:r>
              <a:rPr lang="ru-RU" altLang="ru-RU" sz="2000" b="1" dirty="0">
                <a:solidFill>
                  <a:srgbClr val="FF0000"/>
                </a:solidFill>
              </a:rPr>
              <a:t>в пастбищный период</a:t>
            </a:r>
            <a:r>
              <a:rPr lang="ru-RU" altLang="ru-RU" sz="2000" dirty="0">
                <a:solidFill>
                  <a:srgbClr val="FF0000"/>
                </a:solidFill>
              </a:rPr>
              <a:t>: </a:t>
            </a: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обеспечение плавного перехода животных с зимнего рациона на летний</a:t>
            </a: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введение в рацион грубых кормов для нормализации рубцового </a:t>
            </a:r>
            <a:r>
              <a:rPr lang="ru-RU" altLang="ru-RU" sz="2000" dirty="0" smtClean="0">
                <a:solidFill>
                  <a:schemeClr val="tx1"/>
                </a:solidFill>
              </a:rPr>
              <a:t>пищеварения(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строго контролировать содержание сухого вещества в кормах</a:t>
            </a:r>
            <a:r>
              <a:rPr lang="ru-RU" altLang="ru-RU" sz="2000" dirty="0" smtClean="0">
                <a:solidFill>
                  <a:schemeClr val="tx1"/>
                </a:solidFill>
              </a:rPr>
              <a:t>)</a:t>
            </a:r>
            <a:endParaRPr lang="ru-RU" altLang="ru-RU" sz="2000" dirty="0">
              <a:solidFill>
                <a:schemeClr val="tx1"/>
              </a:solidFill>
            </a:endParaRP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улучшение пастбищ и повышение их продуктивности методом поверхностного или коренного улучшения, с применением полива</a:t>
            </a: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применение загонной системы пастьбы для более рационального использования пастбищных угодий</a:t>
            </a: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борьба с сорными </a:t>
            </a:r>
            <a:r>
              <a:rPr lang="ru-RU" altLang="ru-RU" sz="2000" dirty="0" smtClean="0">
                <a:solidFill>
                  <a:schemeClr val="tx1"/>
                </a:solidFill>
              </a:rPr>
              <a:t>и ядовитыми растениями</a:t>
            </a:r>
            <a:endParaRPr lang="ru-RU" altLang="ru-RU" sz="2000" dirty="0">
              <a:solidFill>
                <a:schemeClr val="tx1"/>
              </a:solidFill>
            </a:endParaRP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контроль за внесением минеральных удобрений</a:t>
            </a: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соблюдение правил пастьбы животных </a:t>
            </a: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ru-RU" altLang="ru-RU" sz="2000" dirty="0">
                <a:solidFill>
                  <a:schemeClr val="tx1"/>
                </a:solidFill>
              </a:rPr>
              <a:t> применение химических и биологических методов борьбы с кровососущими насекомыми, клещами</a:t>
            </a:r>
          </a:p>
          <a:p>
            <a:pPr>
              <a:spcBef>
                <a:spcPts val="600"/>
              </a:spcBef>
            </a:pP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Заголовок 5"/>
          <p:cNvSpPr txBox="1">
            <a:spLocks noGrp="1"/>
          </p:cNvSpPr>
          <p:nvPr>
            <p:ph type="title"/>
          </p:nvPr>
        </p:nvSpPr>
        <p:spPr>
          <a:xfrm>
            <a:off x="1187624" y="260648"/>
            <a:ext cx="702474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kern="1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Профилактический этап</a:t>
            </a:r>
          </a:p>
        </p:txBody>
      </p:sp>
    </p:spTree>
    <p:extLst>
      <p:ext uri="{BB962C8B-B14F-4D97-AF65-F5344CB8AC3E}">
        <p14:creationId xmlns:p14="http://schemas.microsoft.com/office/powerpoint/2010/main" val="206366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6279</TotalTime>
  <Words>4523</Words>
  <Application>Microsoft Office PowerPoint</Application>
  <PresentationFormat>Экран (4:3)</PresentationFormat>
  <Paragraphs>433</Paragraphs>
  <Slides>56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1" baseType="lpstr">
      <vt:lpstr>Arial</vt:lpstr>
      <vt:lpstr>Century Gothic</vt:lpstr>
      <vt:lpstr>Wingdings</vt:lpstr>
      <vt:lpstr>Wingdings 2</vt:lpstr>
      <vt:lpstr>Остин</vt:lpstr>
      <vt:lpstr>Диспансеризация крупного рогатого скота при незаразных болезнях животных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Терапевтический этап</vt:lpstr>
      <vt:lpstr>Терапевтический этап</vt:lpstr>
      <vt:lpstr>Терапевтический этап</vt:lpstr>
      <vt:lpstr>Презентация PowerPoint</vt:lpstr>
      <vt:lpstr>Терапевтический этап</vt:lpstr>
      <vt:lpstr>Презентация PowerPoint</vt:lpstr>
      <vt:lpstr>Профилактический этап</vt:lpstr>
      <vt:lpstr>Профилактический этап</vt:lpstr>
      <vt:lpstr>Профилактический этап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Диспансеризация сельскохозяйственных животных при внутренних незаразных болезнях</dc:title>
  <dc:creator>Ирина</dc:creator>
  <cp:lastModifiedBy>1</cp:lastModifiedBy>
  <cp:revision>75</cp:revision>
  <dcterms:created xsi:type="dcterms:W3CDTF">2015-09-28T03:30:36Z</dcterms:created>
  <dcterms:modified xsi:type="dcterms:W3CDTF">2016-04-15T13:01:17Z</dcterms:modified>
</cp:coreProperties>
</file>