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6" r:id="rId9"/>
    <p:sldId id="267" r:id="rId10"/>
    <p:sldId id="268" r:id="rId11"/>
    <p:sldId id="263" r:id="rId12"/>
    <p:sldId id="264" r:id="rId13"/>
    <p:sldId id="269" r:id="rId14"/>
    <p:sldId id="270" r:id="rId15"/>
    <p:sldId id="271" r:id="rId16"/>
    <p:sldId id="272" r:id="rId17"/>
    <p:sldId id="276" r:id="rId18"/>
    <p:sldId id="273" r:id="rId19"/>
    <p:sldId id="277" r:id="rId20"/>
    <p:sldId id="274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5" autoAdjust="0"/>
    <p:restoredTop sz="94660"/>
  </p:normalViewPr>
  <p:slideViewPr>
    <p:cSldViewPr>
      <p:cViewPr>
        <p:scale>
          <a:sx n="70" d="100"/>
          <a:sy n="70" d="100"/>
        </p:scale>
        <p:origin x="-138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.wav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0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2.wav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3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4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5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6.wav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7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8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9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0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Титриметрический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метод анализа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</p:spPr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Основан на точном измерении объема реактива, затраченного на реакцию с определяемым веществом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основе метода лежит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закон эквивалентов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вещества взаимодействуют между собой в эквивалентных количествах:</a:t>
            </a:r>
          </a:p>
          <a:p>
            <a:pPr algn="ctr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4419600" y="2643182"/>
            <a:ext cx="938218" cy="9382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реакции в общем виде: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+ В + … → С + Д </a:t>
            </a:r>
            <a:r>
              <a:rPr lang="ru-RU" dirty="0" smtClean="0">
                <a:latin typeface="Times New Roman"/>
                <a:cs typeface="Times New Roman"/>
              </a:rPr>
              <a:t>+ ..</a:t>
            </a:r>
          </a:p>
          <a:p>
            <a:r>
              <a:rPr lang="en-US" dirty="0" smtClean="0">
                <a:latin typeface="Times New Roman"/>
                <a:cs typeface="Times New Roman"/>
              </a:rPr>
              <a:t>n</a:t>
            </a:r>
            <a:r>
              <a:rPr lang="ru-RU" sz="2800" dirty="0" smtClean="0">
                <a:latin typeface="Times New Roman"/>
                <a:cs typeface="Times New Roman"/>
              </a:rPr>
              <a:t>э</a:t>
            </a:r>
            <a:r>
              <a:rPr lang="ru-RU" dirty="0" smtClean="0">
                <a:latin typeface="Times New Roman"/>
                <a:cs typeface="Times New Roman"/>
              </a:rPr>
              <a:t>(А) = </a:t>
            </a:r>
            <a:r>
              <a:rPr lang="en-US" dirty="0" smtClean="0">
                <a:latin typeface="Times New Roman"/>
                <a:cs typeface="Times New Roman"/>
              </a:rPr>
              <a:t>n</a:t>
            </a:r>
            <a:r>
              <a:rPr lang="ru-RU" sz="2800" dirty="0" smtClean="0">
                <a:latin typeface="Times New Roman"/>
                <a:cs typeface="Times New Roman"/>
              </a:rPr>
              <a:t>э</a:t>
            </a:r>
            <a:r>
              <a:rPr lang="ru-RU" dirty="0" smtClean="0">
                <a:latin typeface="Times New Roman"/>
                <a:cs typeface="Times New Roman"/>
              </a:rPr>
              <a:t>(В) =… </a:t>
            </a:r>
            <a:r>
              <a:rPr lang="en-US" dirty="0" smtClean="0">
                <a:latin typeface="Times New Roman"/>
                <a:cs typeface="Times New Roman"/>
              </a:rPr>
              <a:t>n</a:t>
            </a:r>
            <a:r>
              <a:rPr lang="ru-RU" sz="2800" dirty="0" smtClean="0">
                <a:latin typeface="Times New Roman"/>
                <a:cs typeface="Times New Roman"/>
              </a:rPr>
              <a:t>э</a:t>
            </a:r>
            <a:r>
              <a:rPr lang="ru-RU" dirty="0" smtClean="0">
                <a:latin typeface="Times New Roman"/>
                <a:cs typeface="Times New Roman"/>
              </a:rPr>
              <a:t>(С) =</a:t>
            </a:r>
            <a:r>
              <a:rPr lang="en-US" dirty="0" smtClean="0">
                <a:latin typeface="Times New Roman"/>
                <a:cs typeface="Times New Roman"/>
              </a:rPr>
              <a:t> n</a:t>
            </a:r>
            <a:r>
              <a:rPr lang="ru-RU" sz="2800" dirty="0" smtClean="0">
                <a:latin typeface="Times New Roman"/>
                <a:cs typeface="Times New Roman"/>
              </a:rPr>
              <a:t>э</a:t>
            </a:r>
            <a:r>
              <a:rPr lang="ru-RU" dirty="0" smtClean="0">
                <a:latin typeface="Times New Roman"/>
                <a:cs typeface="Times New Roman"/>
              </a:rPr>
              <a:t>(Д) + …</a:t>
            </a:r>
          </a:p>
          <a:p>
            <a:pPr algn="ctr"/>
            <a:r>
              <a:rPr lang="en-US" dirty="0" smtClean="0">
                <a:latin typeface="Times New Roman"/>
                <a:cs typeface="Times New Roman"/>
              </a:rPr>
              <a:t>n</a:t>
            </a:r>
            <a:r>
              <a:rPr lang="ru-RU" dirty="0" smtClean="0">
                <a:latin typeface="Times New Roman"/>
                <a:cs typeface="Times New Roman"/>
              </a:rPr>
              <a:t>э = </a:t>
            </a:r>
            <a:r>
              <a:rPr lang="en-US" dirty="0" smtClean="0">
                <a:latin typeface="Times New Roman"/>
                <a:cs typeface="Times New Roman"/>
              </a:rPr>
              <a:t>m/M</a:t>
            </a:r>
            <a:r>
              <a:rPr lang="ru-RU" dirty="0" smtClean="0">
                <a:latin typeface="Times New Roman"/>
                <a:cs typeface="Times New Roman"/>
              </a:rPr>
              <a:t>э</a:t>
            </a:r>
            <a:r>
              <a:rPr lang="en-US" dirty="0" smtClean="0">
                <a:latin typeface="Times New Roman"/>
                <a:cs typeface="Times New Roman"/>
              </a:rPr>
              <a:t> =&gt; </a:t>
            </a:r>
            <a:endParaRPr lang="ru-RU" dirty="0" smtClean="0">
              <a:latin typeface="Times New Roman"/>
              <a:cs typeface="Times New Roman"/>
            </a:endParaRPr>
          </a:p>
          <a:p>
            <a:pPr algn="ctr"/>
            <a:r>
              <a:rPr lang="en-US" b="1" dirty="0" smtClean="0">
                <a:latin typeface="Times New Roman"/>
                <a:cs typeface="Times New Roman"/>
              </a:rPr>
              <a:t>m</a:t>
            </a:r>
            <a:r>
              <a:rPr lang="en-US" sz="2000" b="1" dirty="0" smtClean="0">
                <a:latin typeface="Times New Roman"/>
                <a:cs typeface="Times New Roman"/>
              </a:rPr>
              <a:t>1</a:t>
            </a:r>
            <a:r>
              <a:rPr lang="en-US" b="1" dirty="0" smtClean="0">
                <a:latin typeface="Times New Roman"/>
                <a:cs typeface="Times New Roman"/>
              </a:rPr>
              <a:t>/M</a:t>
            </a:r>
            <a:r>
              <a:rPr lang="ru-RU" b="1" dirty="0" smtClean="0">
                <a:latin typeface="Times New Roman"/>
                <a:cs typeface="Times New Roman"/>
              </a:rPr>
              <a:t>э</a:t>
            </a:r>
            <a:r>
              <a:rPr lang="ru-RU" sz="2000" b="1" dirty="0" smtClean="0">
                <a:latin typeface="Times New Roman"/>
                <a:cs typeface="Times New Roman"/>
              </a:rPr>
              <a:t>1</a:t>
            </a:r>
            <a:r>
              <a:rPr lang="ru-RU" b="1" dirty="0" smtClean="0">
                <a:latin typeface="Times New Roman"/>
                <a:cs typeface="Times New Roman"/>
              </a:rPr>
              <a:t> = </a:t>
            </a:r>
            <a:r>
              <a:rPr lang="en-US" b="1" dirty="0" smtClean="0">
                <a:latin typeface="Times New Roman"/>
                <a:cs typeface="Times New Roman"/>
              </a:rPr>
              <a:t>m</a:t>
            </a:r>
            <a:r>
              <a:rPr lang="en-US" sz="2000" b="1" dirty="0" smtClean="0">
                <a:latin typeface="Times New Roman"/>
                <a:cs typeface="Times New Roman"/>
              </a:rPr>
              <a:t>2</a:t>
            </a:r>
            <a:r>
              <a:rPr lang="en-US" b="1" dirty="0" smtClean="0">
                <a:latin typeface="Times New Roman"/>
                <a:cs typeface="Times New Roman"/>
              </a:rPr>
              <a:t>/M</a:t>
            </a:r>
            <a:r>
              <a:rPr lang="ru-RU" b="1" dirty="0" smtClean="0">
                <a:latin typeface="Times New Roman"/>
                <a:cs typeface="Times New Roman"/>
              </a:rPr>
              <a:t>э</a:t>
            </a:r>
            <a:r>
              <a:rPr lang="ru-RU" sz="2400" b="1" dirty="0" smtClean="0">
                <a:latin typeface="Times New Roman"/>
                <a:cs typeface="Times New Roman"/>
              </a:rPr>
              <a:t>2</a:t>
            </a:r>
            <a:endParaRPr lang="ru-RU" b="1" dirty="0" smtClean="0">
              <a:latin typeface="Times New Roman"/>
              <a:cs typeface="Times New Roman"/>
            </a:endParaRPr>
          </a:p>
          <a:p>
            <a:endParaRPr lang="ru-RU" dirty="0" smtClean="0">
              <a:latin typeface="Times New Roman"/>
              <a:cs typeface="Times New Roman"/>
            </a:endParaRPr>
          </a:p>
          <a:p>
            <a:pPr algn="ctr"/>
            <a:r>
              <a:rPr lang="ru-RU" dirty="0" err="1" smtClean="0">
                <a:latin typeface="Times New Roman"/>
                <a:cs typeface="Times New Roman"/>
              </a:rPr>
              <a:t>Сн</a:t>
            </a:r>
            <a:r>
              <a:rPr lang="ru-RU" dirty="0" smtClean="0">
                <a:latin typeface="Times New Roman"/>
                <a:cs typeface="Times New Roman"/>
              </a:rPr>
              <a:t> =</a:t>
            </a:r>
            <a:r>
              <a:rPr lang="en-US" dirty="0" smtClean="0">
                <a:latin typeface="Times New Roman"/>
                <a:cs typeface="Times New Roman"/>
              </a:rPr>
              <a:t> n</a:t>
            </a:r>
            <a:r>
              <a:rPr lang="ru-RU" sz="2800" dirty="0" smtClean="0">
                <a:latin typeface="Times New Roman"/>
                <a:cs typeface="Times New Roman"/>
              </a:rPr>
              <a:t>э</a:t>
            </a:r>
            <a:r>
              <a:rPr lang="ru-RU" dirty="0" smtClean="0">
                <a:latin typeface="Times New Roman"/>
                <a:cs typeface="Times New Roman"/>
              </a:rPr>
              <a:t>/</a:t>
            </a:r>
            <a:r>
              <a:rPr lang="en-US" dirty="0" smtClean="0">
                <a:latin typeface="Times New Roman"/>
                <a:cs typeface="Times New Roman"/>
              </a:rPr>
              <a:t>V</a:t>
            </a:r>
          </a:p>
          <a:p>
            <a:pPr algn="ctr"/>
            <a:r>
              <a:rPr lang="en-US" dirty="0" smtClean="0">
                <a:latin typeface="Times New Roman"/>
                <a:cs typeface="Times New Roman"/>
              </a:rPr>
              <a:t>n</a:t>
            </a:r>
            <a:r>
              <a:rPr lang="ru-RU" sz="2800" dirty="0" smtClean="0">
                <a:latin typeface="Times New Roman"/>
                <a:cs typeface="Times New Roman"/>
              </a:rPr>
              <a:t>э</a:t>
            </a:r>
            <a:r>
              <a:rPr lang="ru-RU" dirty="0" smtClean="0">
                <a:latin typeface="Times New Roman"/>
                <a:cs typeface="Times New Roman"/>
              </a:rPr>
              <a:t> = </a:t>
            </a:r>
            <a:r>
              <a:rPr lang="ru-RU" dirty="0" err="1" smtClean="0">
                <a:latin typeface="Times New Roman"/>
                <a:cs typeface="Times New Roman"/>
              </a:rPr>
              <a:t>Сн</a:t>
            </a:r>
            <a:r>
              <a:rPr lang="ru-RU" dirty="0" smtClean="0">
                <a:latin typeface="Times New Roman"/>
                <a:cs typeface="Times New Roman"/>
              </a:rPr>
              <a:t>*</a:t>
            </a:r>
            <a:r>
              <a:rPr lang="en-US" dirty="0" smtClean="0">
                <a:latin typeface="Times New Roman"/>
                <a:cs typeface="Times New Roman"/>
              </a:rPr>
              <a:t>V</a:t>
            </a:r>
            <a:endParaRPr lang="ru-RU" dirty="0"/>
          </a:p>
        </p:txBody>
      </p:sp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6858016" y="3786190"/>
            <a:ext cx="866780" cy="8667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9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Закон эквивалентов для растворов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5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54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54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54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3428992" y="4429132"/>
            <a:ext cx="1304932" cy="13049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4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present5.com/presentation/43238305_452147941/image-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290"/>
            <a:ext cx="9144000" cy="6429420"/>
          </a:xfrm>
          <a:prstGeom prst="rect">
            <a:avLst/>
          </a:prstGeom>
          <a:noFill/>
        </p:spPr>
      </p:pic>
      <p:pic>
        <p:nvPicPr>
          <p:cNvPr id="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/>
          <a:stretch>
            <a:fillRect/>
          </a:stretch>
        </p:blipFill>
        <p:spPr>
          <a:xfrm>
            <a:off x="1162024" y="4357694"/>
            <a:ext cx="642942" cy="6429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9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Основные понятия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92500" lnSpcReduction="10000"/>
          </a:bodyPr>
          <a:lstStyle/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Титранты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растворы с точно известными концентрациями (титрованные растворы, стандартные)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Титрование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процесс постепенного приливания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титранта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 анализируемому раствору</a:t>
            </a:r>
          </a:p>
          <a:p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Аликвота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точно измеренный объем исследуемого раствора, взятого для анализа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Точка эквивалентности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момент окончания реакции, когда вещества прореагировали в эквивалентных количествах согласно уравнению реакции.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Точку эквивалентности определяют с помощью индикаторов или инструментальными методами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7234254" y="928670"/>
            <a:ext cx="642942" cy="6429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5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fsd.kopilkaurokov.ru/uploads/user_file_547e9698bbb02/img_user_file_547e9698bbb02_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560" y="260648"/>
            <a:ext cx="8208912" cy="6408712"/>
          </a:xfrm>
          <a:prstGeom prst="rect">
            <a:avLst/>
          </a:prstGeom>
          <a:noFill/>
        </p:spPr>
      </p:pic>
      <p:pic>
        <p:nvPicPr>
          <p:cNvPr id="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/>
          <a:stretch>
            <a:fillRect/>
          </a:stretch>
        </p:blipFill>
        <p:spPr>
          <a:xfrm>
            <a:off x="7162816" y="1857364"/>
            <a:ext cx="785818" cy="7858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3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Стандартные растворы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титранты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 способу приготовления: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первичный стандартный раствор: готовят растворением точного количества чистого химического вещества в определенном объеме.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 степени очистки хим. реактивы подразделяют в порядке ↑ чистоты: ч,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чда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осч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Фиксаналы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ампула, в которой запаяно точно известное количество стандартного вещества или раствора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7143768" y="1071546"/>
            <a:ext cx="590552" cy="590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9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/>
          <a:stretch>
            <a:fillRect/>
          </a:stretch>
        </p:blipFill>
        <p:spPr>
          <a:xfrm>
            <a:off x="500034" y="661966"/>
            <a:ext cx="1357322" cy="13573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8529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riap.kiev.ua/ru/assets/files/analiticheskie_preparaty/f%D1%96ksanal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9144000" cy="6643711"/>
          </a:xfrm>
          <a:prstGeom prst="rect">
            <a:avLst/>
          </a:prstGeom>
          <a:noFill/>
        </p:spPr>
      </p:pic>
      <p:pic>
        <p:nvPicPr>
          <p:cNvPr id="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/>
          <a:stretch>
            <a:fillRect/>
          </a:stretch>
        </p:blipFill>
        <p:spPr>
          <a:xfrm>
            <a:off x="1000100" y="857232"/>
            <a:ext cx="928694" cy="928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4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вторичный стандартный раствор (стандартизированные растворы): готовят с приблизительной концентрацией и определяют концентрацию такого раствора по первичному стандарту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3857620" y="4643446"/>
            <a:ext cx="876304" cy="876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14290"/>
            <a:ext cx="7515252" cy="642942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Задача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329642" cy="585791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 мл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аликвоты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гидркосида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натрия оттитровали 0,1 н 17,5 мл раствором соляной кислоты.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Определить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Т(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NaOH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500 мл раствора.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Решение: 1. по закону эквивалентов находим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аОН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NaOH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)V(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NaOH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)V(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NaOH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)*10 = 0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1*17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,5</a:t>
            </a: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NaOH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= 0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175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Находим титр раствора: Т=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Мэ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/1000 = 0,175*40/1000 =0,007 г/мл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Находим массу вещества в 500 мл раствора: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m=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Т*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V(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мл) = 0,007*500 = 3,5 г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1071538" y="661966"/>
            <a:ext cx="857256" cy="857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6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fb.ru/misc/i/gallery/94490/27637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214290"/>
            <a:ext cx="8715375" cy="6500858"/>
          </a:xfrm>
          <a:prstGeom prst="rect">
            <a:avLst/>
          </a:prstGeom>
          <a:noFill/>
        </p:spPr>
      </p:pic>
      <p:pic>
        <p:nvPicPr>
          <p:cNvPr id="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/>
          <a:stretch>
            <a:fillRect/>
          </a:stretch>
        </p:blipFill>
        <p:spPr>
          <a:xfrm>
            <a:off x="7162816" y="1142984"/>
            <a:ext cx="785818" cy="7858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Классификация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титриметрических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методов анализа по типу реакции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525963"/>
          </a:xfrm>
        </p:spPr>
        <p:txBody>
          <a:bodyPr>
            <a:normAutofit/>
          </a:bodyPr>
          <a:lstStyle/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метод кислотно-основного титрования (нейтрализации)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метод окислительно-восстановительного титрования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редоксиметрия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метод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осадительного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титрования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метод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комплексонометрического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титрования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7143768" y="1428736"/>
            <a:ext cx="590552" cy="590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39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Классификация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титриметрических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методов анализа по способу проведения анализа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прямой метод: определяемое вещество напрямую титруют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титрантом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+ В = АВ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э(А) =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э(В)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(А)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(А) =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(В)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(В)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6572264" y="1571612"/>
            <a:ext cx="804866" cy="8048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обратное титрование или титрование по остатку: в анализируемый раствор вводят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титрант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 фиксированным избытком, остаток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титранта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титруют другим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титрантом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 + Т1 (избыток) = С + Т1 (остаток)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Т1 (остаток) + Т2 = Д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э(Т1) =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э(А) +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э(Т2)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(А)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*V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(А) =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(Т1)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*V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(Т1) –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(Т2)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*V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(Т2)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7000892" y="3571876"/>
            <a:ext cx="876304" cy="876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5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slide-share.ru/slide/5460035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60712"/>
            <a:ext cx="8501058" cy="6054323"/>
          </a:xfrm>
          <a:prstGeom prst="rect">
            <a:avLst/>
          </a:prstGeom>
          <a:noFill/>
        </p:spPr>
      </p:pic>
      <p:pic>
        <p:nvPicPr>
          <p:cNvPr id="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/>
          <a:stretch>
            <a:fillRect/>
          </a:stretch>
        </p:blipFill>
        <p:spPr>
          <a:xfrm>
            <a:off x="5143504" y="5000636"/>
            <a:ext cx="733428" cy="7334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1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+ 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 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*V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*V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4019544" y="4714884"/>
            <a:ext cx="714380" cy="71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титрование по замещению: реагент вступает в реакцию замещения с анализируемым веществом, замещенный компонент напрямую титруют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титрантом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+ В = С + Д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+ Т = Х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э(А) 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э(С) 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э(Д) 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э(Т)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э(А)  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э(Т)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5448304" y="4357694"/>
            <a:ext cx="642942" cy="6429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5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Задача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643602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раствор сульфата меди объемом 25 мл добавлен избыток иодида калия. Выделившейся в результате реакции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иод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оттитрован  раствором тиосульфата натрия объемом 18,5 мл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= 0,1н. Определить нормальную концентрацию раствора сульфата меди.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CuSO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+ 4KJ = 2CuJ + J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+ 2K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+ 2Na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= 2NaJ + 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CuSO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KJ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CuSO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V(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л) = 0,1*0,0185 = 0,00185 моль</a:t>
            </a:r>
          </a:p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CuSO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/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V(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р-ра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= 0,00185/0,025 =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0,074н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7358082" y="2928934"/>
            <a:ext cx="1071570" cy="12334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62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Задача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Сколько мл 0,5н раствора КОН необходимо для полной нейтрализации 20 мл 0,3 М раствора серной кислоты?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Решение: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 = C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*V*M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м*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V*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М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= См*М, 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Х</a:t>
            </a:r>
          </a:p>
          <a:p>
            <a:pPr>
              <a:buNone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= См*Х, где Х =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(Н+, ОН-,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6357950" y="3448048"/>
            <a:ext cx="714380" cy="714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23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Задача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Определить массу и массовую долю уксусной кислоты в образце, если из массы образца 100г приготовлено 200 мл вытяжки и на 20мл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аликвоты</a:t>
            </a: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 вытяжки затрачено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19,1 мл 0,1н раствора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титранта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КОН.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по закону эквивалентов находим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кислоты).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*V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(КОН)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*V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(КОН) </a:t>
            </a: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= 19,1*0,1/20 = 0,096н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находим массу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кислоты в 200 мл вытяжки: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 = C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*V*M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= 0,096*0,2*60 = 1,152г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находим 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%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С =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укс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)*100/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(образца) = 1,152*100/100 = 1,15%</a:t>
            </a:r>
          </a:p>
          <a:p>
            <a:endParaRPr lang="ru-RU" sz="2400" dirty="0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/>
          <a:stretch>
            <a:fillRect/>
          </a:stretch>
        </p:blipFill>
        <p:spPr>
          <a:xfrm>
            <a:off x="6000760" y="642918"/>
            <a:ext cx="733428" cy="7334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4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754</TotalTime>
  <Words>877</Words>
  <PresentationFormat>Экран (4:3)</PresentationFormat>
  <Paragraphs>84</Paragraphs>
  <Slides>21</Slides>
  <Notes>0</Notes>
  <HiddenSlides>0</HiddenSlides>
  <MMClips>21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Титриметрический метод анализа</vt:lpstr>
      <vt:lpstr>Слайд 2</vt:lpstr>
      <vt:lpstr>Закон эквивалентов для растворов</vt:lpstr>
      <vt:lpstr>Слайд 4</vt:lpstr>
      <vt:lpstr>Основные понятия</vt:lpstr>
      <vt:lpstr>Слайд 6</vt:lpstr>
      <vt:lpstr>Стандартные растворы (титранты)</vt:lpstr>
      <vt:lpstr>Слайд 8</vt:lpstr>
      <vt:lpstr>Слайд 9</vt:lpstr>
      <vt:lpstr>Слайд 10</vt:lpstr>
      <vt:lpstr>Задача</vt:lpstr>
      <vt:lpstr>Слайд 12</vt:lpstr>
      <vt:lpstr>Классификация титриметрических методов анализа по типу реакции</vt:lpstr>
      <vt:lpstr>Классификация титриметрических методов анализа по способу проведения анализа</vt:lpstr>
      <vt:lpstr>Слайд 15</vt:lpstr>
      <vt:lpstr>Слайд 16</vt:lpstr>
      <vt:lpstr>Слайд 17</vt:lpstr>
      <vt:lpstr>Слайд 18</vt:lpstr>
      <vt:lpstr>Задача</vt:lpstr>
      <vt:lpstr>Задача</vt:lpstr>
      <vt:lpstr>Задача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Титриметрический метод анализа</dc:title>
  <dc:creator>Admin</dc:creator>
  <cp:lastModifiedBy>Пользователь Windows</cp:lastModifiedBy>
  <cp:revision>23</cp:revision>
  <dcterms:created xsi:type="dcterms:W3CDTF">2020-11-13T03:47:25Z</dcterms:created>
  <dcterms:modified xsi:type="dcterms:W3CDTF">2020-11-25T06:58:34Z</dcterms:modified>
</cp:coreProperties>
</file>