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2" r:id="rId2"/>
    <p:sldId id="256" r:id="rId3"/>
    <p:sldId id="271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265" r:id="rId12"/>
    <p:sldId id="266" r:id="rId13"/>
    <p:sldId id="267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0FF"/>
    <a:srgbClr val="FF0000"/>
    <a:srgbClr val="CCC1DA"/>
    <a:srgbClr val="D60093"/>
    <a:srgbClr val="323E1A"/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1E7B2-7735-42C5-9E2E-0A771DF7311D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11433-04B3-4030-AF85-0F7D866C9B6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1433-04B3-4030-AF85-0F7D866C9B6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F717086-AFC0-451E-845D-7D859464C58C}" type="datetimeFigureOut">
              <a:rPr lang="ru-RU" smtClean="0"/>
              <a:pPr/>
              <a:t>15.10.2020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3595357-5821-43C6-BB06-A3E1433719C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.wav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10" Type="http://schemas.openxmlformats.org/officeDocument/2006/relationships/image" Target="../media/image16.png"/><Relationship Id="rId4" Type="http://schemas.openxmlformats.org/officeDocument/2006/relationships/image" Target="../media/image10.wmf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wmf"/><Relationship Id="rId2" Type="http://schemas.openxmlformats.org/officeDocument/2006/relationships/audio" Target="../media/audio12.wav"/><Relationship Id="rId1" Type="http://schemas.openxmlformats.org/officeDocument/2006/relationships/vmlDrawing" Target="../drawings/vmlDrawing2.vml"/><Relationship Id="rId6" Type="http://schemas.openxmlformats.org/officeDocument/2006/relationships/image" Target="../media/image19.png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myslide.ru/documents_3/5695adcafc7adda59ca345a340201b95/img36.jpg"/>
          <p:cNvPicPr/>
          <p:nvPr/>
        </p:nvPicPr>
        <p:blipFill>
          <a:blip r:embed="rId3" cstate="print"/>
          <a:srcRect l="7234" t="45349" r="56298" b="3295"/>
          <a:stretch>
            <a:fillRect/>
          </a:stretch>
        </p:blipFill>
        <p:spPr bwMode="auto">
          <a:xfrm>
            <a:off x="6660232" y="1340768"/>
            <a:ext cx="216697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КОМПЛЕКСНЫЕ СОЕДИНЕНИЯ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Понятие о комплексном соединении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Структура комплексных соединений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Номенклатура комплексных соединений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Циклические комплексные соединения. Многоядерные комплексные соединения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 Классификация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комплексных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соединений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6.  Равновесия в растворах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комплексных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соединений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7.  Разрушение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комплексных 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соединений</a:t>
            </a:r>
          </a:p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8. Способность элементов периодической системы к </a:t>
            </a:r>
            <a:r>
              <a:rPr lang="ru-RU" sz="20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комплексообразованию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8604448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7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404664"/>
            <a:ext cx="59135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Тема :    Комплексные соединения </a:t>
            </a:r>
            <a:endParaRPr lang="ru-RU" sz="28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340768"/>
            <a:ext cx="8388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CuSO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+ 4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en-US" sz="1000" b="1" dirty="0" smtClean="0">
                <a:effectLst/>
                <a:latin typeface="Times New Roman"/>
                <a:ea typeface="Times New Roman"/>
              </a:rPr>
              <a:t>3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[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Cu(NH</a:t>
            </a:r>
            <a:r>
              <a:rPr lang="en-US" sz="1000" b="1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SO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1772816"/>
            <a:ext cx="86395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sz="1400" b="1" dirty="0" smtClean="0">
                <a:effectLst/>
                <a:latin typeface="Times New Roman"/>
                <a:ea typeface="Times New Roman"/>
              </a:rPr>
              <a:t>голубой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1772816"/>
            <a:ext cx="681597" cy="3077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1400" b="1" dirty="0" smtClean="0">
                <a:effectLst/>
                <a:latin typeface="Times New Roman"/>
                <a:ea typeface="Times New Roman"/>
              </a:rPr>
              <a:t>синий</a:t>
            </a:r>
            <a:endParaRPr lang="ru-RU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40466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2331607"/>
              </p:ext>
            </p:extLst>
          </p:nvPr>
        </p:nvGraphicFramePr>
        <p:xfrm>
          <a:off x="4355976" y="1412776"/>
          <a:ext cx="395536" cy="161810"/>
        </p:xfrm>
        <a:graphic>
          <a:graphicData uri="http://schemas.openxmlformats.org/presentationml/2006/ole">
            <p:oleObj spid="_x0000_s1158" name="Picture" r:id="rId4" imgW="381000" imgH="177800" progId="Word.Picture.8">
              <p:embed/>
            </p:oleObj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39552" y="2852936"/>
            <a:ext cx="8208912" cy="2308324"/>
          </a:xfrm>
          <a:prstGeom prst="rect">
            <a:avLst/>
          </a:prstGeom>
          <a:ln w="28575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effectLst/>
                <a:latin typeface="Times New Roman"/>
                <a:ea typeface="Times New Roman"/>
              </a:rPr>
              <a:t>       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Комплексные соединения – химическое вещество, в состав которого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                                                        </a:t>
            </a:r>
            <a:r>
              <a:rPr lang="ru-RU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 входят комплексные частицы.</a:t>
            </a:r>
            <a:br>
              <a:rPr lang="ru-RU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</a:br>
            <a:endParaRPr lang="ru-RU" b="1" dirty="0" smtClean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</a:rPr>
              <a:t>       Комплексная частица – сложная частица, способная к самостоятельному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</a:rPr>
              <a:t>                                                   существованию в кристалле или растворе,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</a:rPr>
              <a:t>                                                   образованная из других, более простых частиц,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</a:rPr>
              <a:t>                                                   также способных к </a:t>
            </a:r>
            <a:r>
              <a:rPr lang="ru-RU" b="1" dirty="0" err="1" smtClean="0">
                <a:solidFill>
                  <a:srgbClr val="C00000"/>
                </a:solidFill>
                <a:latin typeface="Times New Roman"/>
              </a:rPr>
              <a:t>самостоятельноиу</a:t>
            </a:r>
            <a:endParaRPr lang="ru-RU" b="1" dirty="0" smtClean="0">
              <a:solidFill>
                <a:srgbClr val="C00000"/>
              </a:solidFill>
              <a:latin typeface="Times New Roman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Times New Roman"/>
              </a:rPr>
              <a:t>                                                   существованию.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716016" y="1340768"/>
            <a:ext cx="1656184" cy="338554"/>
          </a:xfrm>
          <a:prstGeom prst="roundRect">
            <a:avLst/>
          </a:prstGeom>
          <a:noFill/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2" name="Записанный звук"/>
          </p:nvPr>
        </p:nvPicPr>
        <p:blipFill>
          <a:blip r:embed="rId5" cstate="print"/>
          <a:stretch>
            <a:fillRect/>
          </a:stretch>
        </p:blipFill>
        <p:spPr>
          <a:xfrm>
            <a:off x="8532440" y="6237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1871729"/>
      </p:ext>
    </p:extLst>
  </p:cSld>
  <p:clrMapOvr>
    <a:masterClrMapping/>
  </p:clrMapOvr>
  <p:transition advTm="10786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53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620688"/>
            <a:ext cx="8387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Структура комплексных соединений</a:t>
            </a:r>
            <a:endParaRPr lang="ru-RU" sz="28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412776"/>
            <a:ext cx="7776864" cy="35394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Комплексообразователь.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Типичные комплексообразователи  - ионы и атомы переходных металлов (</a:t>
            </a:r>
            <a:r>
              <a:rPr lang="en-US" sz="2000" b="1" dirty="0" smtClean="0">
                <a:effectLst/>
                <a:latin typeface="Times New Roman"/>
                <a:ea typeface="Times New Roman"/>
              </a:rPr>
              <a:t>Cu</a:t>
            </a:r>
            <a:r>
              <a:rPr lang="ru-RU" sz="2000" b="1" baseline="30000" dirty="0" smtClean="0">
                <a:effectLst/>
                <a:latin typeface="Times New Roman"/>
                <a:ea typeface="Times New Roman"/>
              </a:rPr>
              <a:t>2+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sz="2000" b="1" dirty="0" smtClean="0">
                <a:effectLst/>
                <a:latin typeface="Times New Roman"/>
                <a:ea typeface="Times New Roman"/>
              </a:rPr>
              <a:t>Ag</a:t>
            </a:r>
            <a:r>
              <a:rPr lang="ru-RU" sz="20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sz="2000" b="1" dirty="0" smtClean="0">
                <a:effectLst/>
                <a:latin typeface="Times New Roman"/>
                <a:ea typeface="Times New Roman"/>
              </a:rPr>
              <a:t>Au</a:t>
            </a:r>
            <a:r>
              <a:rPr lang="ru-RU" sz="2000" b="1" baseline="30000" dirty="0" smtClean="0">
                <a:effectLst/>
                <a:latin typeface="Times New Roman"/>
                <a:ea typeface="Times New Roman"/>
              </a:rPr>
              <a:t>3+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sz="2000" b="1" dirty="0" smtClean="0">
                <a:effectLst/>
                <a:latin typeface="Times New Roman"/>
                <a:ea typeface="Times New Roman"/>
              </a:rPr>
              <a:t>Cr</a:t>
            </a:r>
            <a:r>
              <a:rPr lang="ru-RU" sz="2000" b="1" baseline="30000" dirty="0" smtClean="0">
                <a:effectLst/>
                <a:latin typeface="Times New Roman"/>
                <a:ea typeface="Times New Roman"/>
              </a:rPr>
              <a:t>3+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 и др.) </a:t>
            </a:r>
          </a:p>
          <a:p>
            <a:pPr marL="342900" lvl="0" indent="-342900">
              <a:spcAft>
                <a:spcPts val="0"/>
              </a:spcAft>
              <a:tabLst>
                <a:tab pos="457200" algn="l"/>
              </a:tabLst>
            </a:pPr>
            <a:endParaRPr lang="ru-RU" sz="1200" b="1" dirty="0" smtClean="0">
              <a:effectLst/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     </a:t>
            </a:r>
            <a:r>
              <a:rPr lang="ru-RU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Координационное число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комплексообразователя </a:t>
            </a:r>
            <a:r>
              <a:rPr lang="ru-RU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(КЧ)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– число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b="1" dirty="0" smtClean="0">
                <a:latin typeface="Times New Roman"/>
                <a:ea typeface="Times New Roman"/>
              </a:rPr>
              <a:t>    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 его химических связей с </a:t>
            </a:r>
            <a:r>
              <a:rPr lang="ru-RU" sz="2000" b="1" dirty="0" err="1" smtClean="0">
                <a:effectLst/>
                <a:latin typeface="Times New Roman"/>
                <a:ea typeface="Times New Roman"/>
              </a:rPr>
              <a:t>лигандами</a:t>
            </a:r>
            <a:endParaRPr lang="ru-RU" sz="2000" b="1" dirty="0" smtClean="0">
              <a:effectLst/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endParaRPr lang="ru-RU" sz="1200" dirty="0" smtClean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ru-RU" sz="20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 – расположены вокруг комплексообразователя. Это атомы, молекулы или ионы. </a:t>
            </a:r>
          </a:p>
          <a:p>
            <a:pPr marL="342900" lvl="0" indent="-342900">
              <a:spcAft>
                <a:spcPts val="0"/>
              </a:spcAft>
              <a:tabLst>
                <a:tab pos="457200" algn="l"/>
              </a:tabLst>
            </a:pPr>
            <a:endParaRPr lang="ru-RU" sz="1200" b="1" dirty="0" smtClean="0">
              <a:effectLst/>
              <a:latin typeface="Times New Roman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b="1" dirty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     </a:t>
            </a:r>
            <a:r>
              <a:rPr lang="ru-RU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Координационная емкость </a:t>
            </a:r>
            <a:r>
              <a:rPr lang="ru-RU" sz="2000" b="1" dirty="0" err="1" smtClean="0">
                <a:effectLst/>
                <a:latin typeface="Times New Roman"/>
                <a:ea typeface="Times New Roman"/>
              </a:rPr>
              <a:t>лиганда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 (</a:t>
            </a:r>
            <a:r>
              <a:rPr lang="ru-RU" sz="2000" b="1" dirty="0" err="1" smtClean="0">
                <a:effectLst/>
                <a:latin typeface="Times New Roman"/>
                <a:ea typeface="Times New Roman"/>
              </a:rPr>
              <a:t>дентатность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) – число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000" b="1" dirty="0" smtClean="0">
                <a:latin typeface="Times New Roman"/>
                <a:ea typeface="Times New Roman"/>
              </a:rPr>
              <a:t>     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химических связей </a:t>
            </a:r>
            <a:r>
              <a:rPr lang="ru-RU" sz="2000" b="1" dirty="0" err="1" smtClean="0">
                <a:effectLst/>
                <a:latin typeface="Times New Roman"/>
                <a:ea typeface="Times New Roman"/>
              </a:rPr>
              <a:t>лиганда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 с комплексообразователем</a:t>
            </a:r>
            <a:endParaRPr lang="ru-RU" sz="2000" dirty="0" smtClean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5229200"/>
            <a:ext cx="3119376" cy="89255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endParaRPr lang="en-US" sz="8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ru-RU" b="1" dirty="0" err="1" smtClean="0">
                <a:effectLst/>
                <a:latin typeface="Times New Roman"/>
                <a:ea typeface="Times New Roman"/>
              </a:rPr>
              <a:t>Монодентатные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/>
            </a:r>
            <a:br>
              <a:rPr lang="en-US" b="1" dirty="0" smtClean="0">
                <a:effectLst/>
                <a:latin typeface="Times New Roman"/>
                <a:ea typeface="Times New Roman"/>
              </a:rPr>
            </a:br>
            <a:r>
              <a:rPr lang="en-US" b="1" dirty="0" smtClean="0">
                <a:effectLst/>
                <a:latin typeface="Times New Roman"/>
                <a:ea typeface="Times New Roman"/>
              </a:rPr>
              <a:t>F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CN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O 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en-US" b="1" baseline="-25000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ru-RU" sz="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5229200"/>
            <a:ext cx="2952328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>
                <a:effectLst/>
                <a:latin typeface="Times New Roman"/>
                <a:ea typeface="Times New Roman"/>
              </a:rPr>
              <a:t>Бидентатные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</a:p>
          <a:p>
            <a:pPr algn="ctr"/>
            <a:r>
              <a:rPr lang="ru-RU" b="1" baseline="-25000" dirty="0">
                <a:latin typeface="Times New Roman"/>
              </a:rPr>
              <a:t> </a:t>
            </a:r>
            <a:r>
              <a:rPr lang="ru-RU" b="1" dirty="0" smtClean="0">
                <a:latin typeface="Times New Roman"/>
              </a:rPr>
              <a:t>СО</a:t>
            </a:r>
            <a:r>
              <a:rPr lang="ru-RU" b="1" baseline="-25000" dirty="0" smtClean="0">
                <a:latin typeface="Times New Roman"/>
              </a:rPr>
              <a:t>3</a:t>
            </a:r>
            <a:r>
              <a:rPr lang="ru-RU" b="1" baseline="30000" dirty="0" smtClean="0">
                <a:latin typeface="Times New Roman"/>
              </a:rPr>
              <a:t>2-</a:t>
            </a:r>
            <a:r>
              <a:rPr lang="ru-RU" b="1" dirty="0" smtClean="0">
                <a:latin typeface="Times New Roman"/>
              </a:rPr>
              <a:t>, С</a:t>
            </a:r>
            <a:r>
              <a:rPr lang="en-US" b="1" baseline="-25000" dirty="0" smtClean="0">
                <a:latin typeface="Times New Roman"/>
              </a:rPr>
              <a:t>2</a:t>
            </a:r>
            <a:r>
              <a:rPr lang="en-US" b="1" dirty="0" smtClean="0">
                <a:latin typeface="Times New Roman"/>
              </a:rPr>
              <a:t>O</a:t>
            </a:r>
            <a:r>
              <a:rPr lang="en-US" b="1" baseline="-25000" dirty="0" smtClean="0">
                <a:latin typeface="Times New Roman"/>
              </a:rPr>
              <a:t>4</a:t>
            </a:r>
            <a:r>
              <a:rPr lang="en-US" b="1" baseline="30000" dirty="0" smtClean="0">
                <a:latin typeface="Times New Roman"/>
              </a:rPr>
              <a:t>2-</a:t>
            </a:r>
            <a:r>
              <a:rPr lang="en-US" b="1" dirty="0" smtClean="0">
                <a:latin typeface="Times New Roman"/>
              </a:rPr>
              <a:t>, SO</a:t>
            </a:r>
            <a:r>
              <a:rPr lang="en-US" b="1" baseline="-25000" dirty="0" smtClean="0">
                <a:latin typeface="Times New Roman"/>
              </a:rPr>
              <a:t>4</a:t>
            </a:r>
            <a:r>
              <a:rPr lang="en-US" b="1" baseline="30000" dirty="0" smtClean="0">
                <a:latin typeface="Times New Roman"/>
              </a:rPr>
              <a:t>2-</a:t>
            </a:r>
            <a:endParaRPr lang="ru-RU" sz="2400" baseline="30000" dirty="0"/>
          </a:p>
        </p:txBody>
      </p:sp>
      <p:pic>
        <p:nvPicPr>
          <p:cNvPr id="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460432" y="609329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732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53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98851" y="2252831"/>
            <a:ext cx="2697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Комплексообразователь</a:t>
            </a:r>
            <a:endParaRPr lang="ru-RU" sz="2400" dirty="0">
              <a:solidFill>
                <a:srgbClr val="D60093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4048" y="2275646"/>
            <a:ext cx="1196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>
                <a:solidFill>
                  <a:srgbClr val="008000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solidFill>
                  <a:srgbClr val="008000"/>
                </a:solidFill>
                <a:effectLst/>
                <a:latin typeface="Times New Roman"/>
                <a:ea typeface="Times New Roman"/>
              </a:rPr>
              <a:t> </a:t>
            </a:r>
            <a:endParaRPr lang="ru-RU" sz="2400" dirty="0">
              <a:solidFill>
                <a:srgbClr val="008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3688" y="3214717"/>
            <a:ext cx="1297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Внешняя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/>
            </a:r>
            <a:br>
              <a:rPr lang="en-US" b="1" dirty="0" smtClean="0">
                <a:effectLst/>
                <a:latin typeface="Times New Roman"/>
                <a:ea typeface="Times New Roman"/>
              </a:rPr>
            </a:br>
            <a:r>
              <a:rPr lang="ru-RU" b="1" dirty="0" smtClean="0">
                <a:effectLst/>
                <a:latin typeface="Times New Roman"/>
                <a:ea typeface="Times New Roman"/>
              </a:rPr>
              <a:t>сфера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71900" y="3587526"/>
            <a:ext cx="17281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Внутренняя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/>
            </a:r>
            <a:br>
              <a:rPr lang="en-US" b="1" dirty="0" smtClean="0">
                <a:effectLst/>
                <a:latin typeface="Times New Roman"/>
                <a:ea typeface="Times New Roman"/>
              </a:rPr>
            </a:br>
            <a:r>
              <a:rPr lang="en-US" b="1" dirty="0" smtClean="0">
                <a:effectLst/>
                <a:latin typeface="Times New Roman"/>
                <a:ea typeface="Times New Roman"/>
              </a:rPr>
              <a:t>c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фера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13893" y="3286725"/>
            <a:ext cx="22375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/>
                <a:latin typeface="Times New Roman"/>
                <a:ea typeface="Times New Roman"/>
              </a:rPr>
              <a:t>Координационное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/>
            </a:r>
            <a:br>
              <a:rPr lang="en-US" b="1" dirty="0" smtClean="0">
                <a:effectLst/>
                <a:latin typeface="Times New Roman"/>
                <a:ea typeface="Times New Roman"/>
              </a:rPr>
            </a:br>
            <a:r>
              <a:rPr lang="ru-RU" b="1" dirty="0" smtClean="0">
                <a:effectLst/>
                <a:latin typeface="Times New Roman"/>
                <a:ea typeface="Times New Roman"/>
              </a:rPr>
              <a:t>число</a:t>
            </a:r>
            <a:endParaRPr lang="ru-RU" sz="2400" dirty="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50008" y="4797152"/>
            <a:ext cx="83880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№2  [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Cr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OH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b="1" dirty="0">
                <a:latin typeface="Times New Roman"/>
                <a:ea typeface="Times New Roman"/>
              </a:rPr>
              <a:t> 	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комплексообразователь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Cr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3+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 КЧ = 6</a:t>
            </a:r>
            <a:br>
              <a:rPr lang="ru-RU" b="1" dirty="0" smtClean="0">
                <a:effectLst/>
                <a:latin typeface="Times New Roman"/>
                <a:ea typeface="Times New Roman"/>
              </a:rPr>
            </a:br>
            <a:r>
              <a:rPr lang="ru-RU" b="1" dirty="0" smtClean="0">
                <a:effectLst/>
                <a:latin typeface="Times New Roman"/>
                <a:ea typeface="Times New Roman"/>
              </a:rPr>
              <a:t>			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OH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2472" y="5662989"/>
            <a:ext cx="83880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№3    [</a:t>
            </a:r>
            <a:r>
              <a:rPr lang="en-US" b="1" dirty="0" err="1" smtClean="0">
                <a:effectLst/>
                <a:latin typeface="Times New Roman"/>
                <a:ea typeface="Times New Roman"/>
              </a:rPr>
              <a:t>Pt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]	комплексообразователь Pt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2+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 КЧ = 4</a:t>
            </a:r>
            <a:br>
              <a:rPr lang="ru-RU" b="1" dirty="0" smtClean="0">
                <a:effectLst/>
                <a:latin typeface="Times New Roman"/>
                <a:ea typeface="Times New Roman"/>
              </a:rPr>
            </a:br>
            <a:r>
              <a:rPr lang="ru-RU" b="1" dirty="0" smtClean="0">
                <a:effectLst/>
                <a:latin typeface="Times New Roman"/>
                <a:ea typeface="Times New Roman"/>
              </a:rPr>
              <a:t>			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C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H</a:t>
            </a:r>
            <a:r>
              <a:rPr lang="ru-RU" b="1" baseline="-25000" dirty="0" smtClean="0">
                <a:effectLst/>
                <a:latin typeface="Times New Roman"/>
                <a:ea typeface="Times New Roman"/>
              </a:rPr>
              <a:t>4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6" name="Правая фигурная скобка 15"/>
          <p:cNvSpPr/>
          <p:nvPr/>
        </p:nvSpPr>
        <p:spPr>
          <a:xfrm rot="5400000">
            <a:off x="4427984" y="2996952"/>
            <a:ext cx="216024" cy="93610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563888" y="2789795"/>
            <a:ext cx="1519968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К</a:t>
            </a:r>
            <a:r>
              <a:rPr lang="ru-RU" sz="24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[</a:t>
            </a:r>
            <a:r>
              <a:rPr lang="en-US" sz="2400" b="1" dirty="0">
                <a:solidFill>
                  <a:srgbClr val="D60093"/>
                </a:solidFill>
                <a:latin typeface="Times New Roman"/>
                <a:ea typeface="Times New Roman"/>
              </a:rPr>
              <a:t>Cu</a:t>
            </a:r>
            <a:r>
              <a:rPr lang="en-US" sz="2400" b="1" dirty="0">
                <a:solidFill>
                  <a:srgbClr val="008000"/>
                </a:solidFill>
                <a:latin typeface="Times New Roman"/>
                <a:ea typeface="Times New Roman"/>
              </a:rPr>
              <a:t>Cl</a:t>
            </a:r>
            <a:r>
              <a:rPr lang="en-US" sz="24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endParaRPr lang="ru-RU" sz="3200" dirty="0">
              <a:solidFill>
                <a:prstClr val="black"/>
              </a:solidFill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3779912" y="2564904"/>
            <a:ext cx="432048" cy="224891"/>
          </a:xfrm>
          <a:prstGeom prst="straightConnector1">
            <a:avLst/>
          </a:prstGeom>
          <a:ln w="28575">
            <a:solidFill>
              <a:srgbClr val="D6009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4644008" y="2622163"/>
            <a:ext cx="439848" cy="167632"/>
          </a:xfrm>
          <a:prstGeom prst="straightConnector1">
            <a:avLst/>
          </a:prstGeom>
          <a:ln w="28575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3059832" y="3251460"/>
            <a:ext cx="504056" cy="21354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>
            <a:off x="4863932" y="3212976"/>
            <a:ext cx="932204" cy="28803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83568" y="260648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Внутренняя координационная сфера.</a:t>
            </a:r>
            <a:r>
              <a:rPr lang="ru-RU" b="1" dirty="0" smtClean="0">
                <a:latin typeface="Times New Roman"/>
                <a:ea typeface="Times New Roman"/>
              </a:rPr>
              <a:t> В нее входят комплексообразователь и </a:t>
            </a:r>
            <a:r>
              <a:rPr lang="ru-RU" b="1" dirty="0" err="1" smtClean="0"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latin typeface="Times New Roman"/>
                <a:ea typeface="Times New Roman"/>
              </a:rPr>
              <a:t>.</a:t>
            </a:r>
            <a:endParaRPr lang="ru-RU" dirty="0" smtClean="0"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ru-RU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Внешняя сфера.</a:t>
            </a:r>
            <a:r>
              <a:rPr lang="ru-RU" b="1" dirty="0" smtClean="0">
                <a:latin typeface="Times New Roman"/>
                <a:ea typeface="Times New Roman"/>
              </a:rPr>
              <a:t> Имеется если внутренняя сфера заряжена. Внутреннюю сферу отделяют от внешней квадратными скобками.</a:t>
            </a:r>
            <a:endParaRPr lang="ru-RU" dirty="0"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5536" y="1844824"/>
            <a:ext cx="1269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Примеры: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9552" y="2564904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№ 1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532440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373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71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49386"/>
            <a:ext cx="8388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Номенклатура комплексных соединений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764704"/>
            <a:ext cx="8388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Первым в именительном падеже называют анионы, а затем в родительном падеже – катионы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В названии внутренней координационной сферы в русской химической литературе принято перечислять сначала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анионные, нейтральные и катионные, затем комплексообразователь с указанием его степени окисления. Число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лигандов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обозначают греческими числительными: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ди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тетра-,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гекса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пента- и т. д.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532440" y="60932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151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49386"/>
            <a:ext cx="8388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Номенклатура комплексных соединений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753630"/>
            <a:ext cx="8388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Первым в именительном падеже называют анионы, а затем в родительном падеже – катионы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В названии внутренней координационной сферы в русской химической литературе принято перечислять сначала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анионные, нейтральные и катионные, затем комплексообразователь с указанием его степени окисления. Число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лигандов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обозначают греческими числительными: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ди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тетра-,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гекса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пента и т. д.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33226" y="2447017"/>
            <a:ext cx="7739929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D60093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Отрицательные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 добавляя к их латинскому названию </a:t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             окончания – о.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F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фторо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, СN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циано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и т. д.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Нейтральные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называют, как и соответствующие молекулы.</a:t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исключение Н</a:t>
            </a:r>
            <a:r>
              <a:rPr lang="ru-RU" sz="1600" b="1" baseline="-25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аква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NH</a:t>
            </a:r>
            <a:r>
              <a:rPr lang="ru-RU" sz="1600" b="1" baseline="-25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3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аммин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СО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карбонил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NO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нитрозил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Положительные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 добавляя к их названию окончание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ий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             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H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5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гидрозиний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9492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3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49386"/>
            <a:ext cx="8388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Номенклатура комплексных соединений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764704"/>
            <a:ext cx="838800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Первым в именительном падеже называют анионы, а затем в родительном падеже – катионы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В названии внутренней координационной сферы в русской химической литературе принято перечислять сначала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анионные, нейтральные и катионные, затем комплексообразователь с указанием его степени окисления. Число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лигандов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обозначают греческими числительными: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ди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тетра-,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гекса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-, пента и т. д.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2420888"/>
            <a:ext cx="7523904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D60093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Отрицательные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 добавляя к их латинскому названию</a:t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             окончания – о.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F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фторо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, СN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циано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и т. д.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Нейтральные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называют, как и соответствующие молекулы. (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исключение Н</a:t>
            </a:r>
            <a:r>
              <a:rPr lang="ru-RU" sz="1600" b="1" baseline="-25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О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аква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NH</a:t>
            </a:r>
            <a:r>
              <a:rPr lang="ru-RU" sz="1600" b="1" baseline="-250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3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аммин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СО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карбонил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NO</a:t>
            </a: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нитрозил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–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Положительные </a:t>
            </a:r>
            <a:r>
              <a:rPr lang="ru-RU" sz="1600" b="1" dirty="0" err="1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лиганды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называют добавляя к их названию окончание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ий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/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             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H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5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гидрозиний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4581128"/>
            <a:ext cx="7163864" cy="2062103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– Комплексообразователь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Если входит в состав комплексного катиона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– русское название в родительном падеже и в скобках римскими цифрами степень его окисления.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Если входит в состав комплексного аниона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– латинское название с окончанием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ат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Если координационная сфера имеет нулевой заряд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, комплексообразователь называют по-русски в именительном падеже.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676456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003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388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Примеры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908720"/>
            <a:ext cx="8388000" cy="369332"/>
          </a:xfrm>
          <a:prstGeom prst="rect">
            <a:avLst/>
          </a:prstGeom>
          <a:ln w="28575">
            <a:solidFill>
              <a:srgbClr val="0000FF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Формулы комплексных соединений читают справа налево</a:t>
            </a:r>
            <a:endParaRPr lang="ru-RU" sz="16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858373"/>
            <a:ext cx="8496944" cy="33855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Катионные комплексы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№1     [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Cu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хлорид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тетраамминмеди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II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</a:t>
            </a:r>
            <a:endParaRPr lang="ru-RU" sz="1600" dirty="0">
              <a:latin typeface="Times New Roman"/>
              <a:ea typeface="Times New Roman"/>
            </a:endParaRPr>
          </a:p>
          <a:p>
            <a:r>
              <a:rPr lang="ru-RU" sz="1600" b="1" dirty="0" smtClean="0">
                <a:latin typeface="Times New Roman"/>
                <a:ea typeface="Times New Roman"/>
              </a:rPr>
              <a:t>№2     </a:t>
            </a:r>
            <a:r>
              <a:rPr lang="en-US" sz="1600" b="1" dirty="0" smtClean="0">
                <a:latin typeface="Times New Roman"/>
                <a:ea typeface="Times New Roman"/>
              </a:rPr>
              <a:t>[Pt(H</a:t>
            </a:r>
            <a:r>
              <a:rPr lang="ru-RU" sz="1600" b="1" baseline="-25000" dirty="0">
                <a:latin typeface="Times New Roman"/>
                <a:ea typeface="Times New Roman"/>
              </a:rPr>
              <a:t>2</a:t>
            </a:r>
            <a:r>
              <a:rPr lang="ru-RU" sz="1600" b="1" dirty="0">
                <a:latin typeface="Times New Roman"/>
                <a:ea typeface="Times New Roman"/>
              </a:rPr>
              <a:t>О</a:t>
            </a:r>
            <a:r>
              <a:rPr lang="en-US" sz="1600" b="1" dirty="0">
                <a:latin typeface="Times New Roman"/>
                <a:ea typeface="Times New Roman"/>
              </a:rPr>
              <a:t>)(NH</a:t>
            </a:r>
            <a:r>
              <a:rPr lang="en-US" sz="1600" b="1" baseline="-25000" dirty="0">
                <a:latin typeface="Times New Roman"/>
                <a:ea typeface="Times New Roman"/>
              </a:rPr>
              <a:t>3</a:t>
            </a:r>
            <a:r>
              <a:rPr lang="en-US" sz="1600" b="1" dirty="0">
                <a:latin typeface="Times New Roman"/>
                <a:ea typeface="Times New Roman"/>
              </a:rPr>
              <a:t>)</a:t>
            </a:r>
            <a:r>
              <a:rPr lang="en-US" sz="1600" b="1" baseline="-25000" dirty="0">
                <a:latin typeface="Times New Roman"/>
                <a:ea typeface="Times New Roman"/>
              </a:rPr>
              <a:t>2</a:t>
            </a:r>
            <a:r>
              <a:rPr lang="en-US" sz="1600" b="1" dirty="0">
                <a:latin typeface="Times New Roman"/>
                <a:ea typeface="Times New Roman"/>
              </a:rPr>
              <a:t>OH]NO</a:t>
            </a:r>
            <a:r>
              <a:rPr lang="en-US" sz="1600" b="1" baseline="-25000" dirty="0">
                <a:latin typeface="Times New Roman"/>
                <a:ea typeface="Times New Roman"/>
              </a:rPr>
              <a:t>3</a:t>
            </a:r>
            <a:r>
              <a:rPr lang="en-US" sz="1600" b="1" dirty="0">
                <a:latin typeface="Times New Roman"/>
                <a:ea typeface="Times New Roman"/>
              </a:rPr>
              <a:t> – </a:t>
            </a:r>
            <a:r>
              <a:rPr lang="ru-RU" sz="1600" b="1" dirty="0">
                <a:latin typeface="Times New Roman"/>
                <a:ea typeface="Times New Roman"/>
              </a:rPr>
              <a:t>нитрат </a:t>
            </a:r>
            <a:r>
              <a:rPr lang="ru-RU" sz="1600" b="1" dirty="0" err="1">
                <a:latin typeface="Times New Roman"/>
                <a:ea typeface="Times New Roman"/>
              </a:rPr>
              <a:t>гидроксодиамминакваплатины</a:t>
            </a:r>
            <a:r>
              <a:rPr lang="en-US" sz="1600" b="1" dirty="0">
                <a:latin typeface="Times New Roman"/>
                <a:ea typeface="Times New Roman"/>
              </a:rPr>
              <a:t> (II)</a:t>
            </a:r>
            <a:endParaRPr lang="ru-RU" sz="1600" b="1" dirty="0">
              <a:latin typeface="Times New Roman"/>
              <a:ea typeface="Times New Roman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</a:t>
            </a:r>
            <a:endParaRPr lang="ru-RU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                                                        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Анионные </a:t>
            </a: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комплексы</a:t>
            </a:r>
            <a:endParaRPr lang="ru-RU" b="1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№3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[Cr(NH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(CN)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тетрацианодиамминхромат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(III)  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аммония</a:t>
            </a:r>
            <a:endParaRPr lang="ru-RU" sz="1600" b="1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latin typeface="Times New Roman"/>
                <a:ea typeface="Times New Roman"/>
              </a:rPr>
              <a:t>№4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K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[Fe(SCN)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  -  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гексатиоцианато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феррат(</a:t>
            </a:r>
            <a:r>
              <a:rPr lang="en-US" sz="1600" b="1" dirty="0" smtClean="0">
                <a:latin typeface="Times New Roman"/>
                <a:ea typeface="Times New Roman"/>
              </a:rPr>
              <a:t>III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калия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 Нейтральные комплексы 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r>
              <a:rPr lang="ru-RU" sz="1600" b="1" dirty="0" smtClean="0">
                <a:latin typeface="Times New Roman"/>
                <a:ea typeface="Times New Roman"/>
              </a:rPr>
              <a:t>№5    [</a:t>
            </a:r>
            <a:r>
              <a:rPr lang="en-US" sz="1600" b="1" dirty="0" smtClean="0">
                <a:latin typeface="Times New Roman"/>
                <a:ea typeface="Times New Roman"/>
              </a:rPr>
              <a:t>Pt(NH</a:t>
            </a:r>
            <a:r>
              <a:rPr lang="en-US" sz="1600" b="1" baseline="-25000" dirty="0" smtClean="0"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latin typeface="Times New Roman"/>
                <a:ea typeface="Times New Roman"/>
              </a:rPr>
              <a:t>)</a:t>
            </a:r>
            <a:r>
              <a:rPr lang="en-US" sz="1100" b="1" baseline="-25000" dirty="0" smtClean="0">
                <a:latin typeface="Times New Roman"/>
                <a:ea typeface="Times New Roman"/>
              </a:rPr>
              <a:t> 2</a:t>
            </a:r>
            <a:r>
              <a:rPr lang="ru-RU" sz="1100" b="1" dirty="0" smtClean="0">
                <a:latin typeface="Times New Roman"/>
                <a:ea typeface="Times New Roman"/>
              </a:rPr>
              <a:t> </a:t>
            </a:r>
            <a:r>
              <a:rPr lang="en-US" sz="1600" b="1" dirty="0" smtClean="0">
                <a:latin typeface="Times New Roman"/>
                <a:ea typeface="Times New Roman"/>
              </a:rPr>
              <a:t>Br</a:t>
            </a:r>
            <a:r>
              <a:rPr lang="en-US" sz="1600" b="1" baseline="-25000" dirty="0" smtClean="0"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latin typeface="Times New Roman"/>
                <a:ea typeface="Times New Roman"/>
              </a:rPr>
              <a:t>]</a:t>
            </a:r>
            <a:r>
              <a:rPr lang="en-US" sz="1600" b="1" dirty="0" smtClean="0">
                <a:latin typeface="Times New Roman"/>
                <a:ea typeface="Times New Roman"/>
              </a:rPr>
              <a:t> – </a:t>
            </a:r>
            <a:r>
              <a:rPr lang="ru-RU" sz="1600" b="1" dirty="0" err="1" smtClean="0">
                <a:latin typeface="Times New Roman"/>
                <a:ea typeface="Times New Roman"/>
              </a:rPr>
              <a:t>дибромодиамминплатина</a:t>
            </a:r>
            <a:r>
              <a:rPr lang="ru-RU" sz="1600" b="1" dirty="0" smtClean="0">
                <a:latin typeface="Times New Roman"/>
                <a:ea typeface="Times New Roman"/>
              </a:rPr>
              <a:t> </a:t>
            </a:r>
            <a:endParaRPr lang="ru-RU" sz="1600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latin typeface="Times New Roman"/>
                <a:ea typeface="Times New Roman"/>
              </a:rPr>
              <a:t>№6     </a:t>
            </a:r>
            <a:r>
              <a:rPr lang="en-US" sz="1600" b="1" dirty="0" smtClean="0">
                <a:latin typeface="Times New Roman"/>
                <a:ea typeface="Times New Roman"/>
              </a:rPr>
              <a:t>[</a:t>
            </a:r>
            <a:r>
              <a:rPr lang="ru-RU" sz="1600" b="1" dirty="0">
                <a:latin typeface="Times New Roman"/>
                <a:ea typeface="Times New Roman"/>
              </a:rPr>
              <a:t>PtH</a:t>
            </a:r>
            <a:r>
              <a:rPr lang="ru-RU" sz="1600" b="1" baseline="-25000" dirty="0">
                <a:latin typeface="Times New Roman"/>
                <a:ea typeface="Times New Roman"/>
              </a:rPr>
              <a:t>2</a:t>
            </a:r>
            <a:r>
              <a:rPr lang="ru-RU" sz="1600" b="1" dirty="0">
                <a:latin typeface="Times New Roman"/>
                <a:ea typeface="Times New Roman"/>
              </a:rPr>
              <a:t>O(</a:t>
            </a:r>
            <a:r>
              <a:rPr lang="en-US" sz="1600" b="1" dirty="0">
                <a:latin typeface="Times New Roman"/>
                <a:ea typeface="Times New Roman"/>
              </a:rPr>
              <a:t>C</a:t>
            </a:r>
            <a:r>
              <a:rPr lang="en-US" sz="1600" b="1" baseline="-25000" dirty="0">
                <a:latin typeface="Times New Roman"/>
                <a:ea typeface="Times New Roman"/>
              </a:rPr>
              <a:t>6</a:t>
            </a:r>
            <a:r>
              <a:rPr lang="en-US" sz="1600" b="1" dirty="0">
                <a:latin typeface="Times New Roman"/>
                <a:ea typeface="Times New Roman"/>
              </a:rPr>
              <a:t>H</a:t>
            </a:r>
            <a:r>
              <a:rPr lang="en-US" sz="1600" b="1" baseline="-25000" dirty="0">
                <a:latin typeface="Times New Roman"/>
                <a:ea typeface="Times New Roman"/>
              </a:rPr>
              <a:t>5</a:t>
            </a:r>
            <a:r>
              <a:rPr lang="en-US" sz="1600" b="1" dirty="0">
                <a:latin typeface="Times New Roman"/>
                <a:ea typeface="Times New Roman"/>
              </a:rPr>
              <a:t>N</a:t>
            </a:r>
            <a:r>
              <a:rPr lang="ru-RU" sz="1600" b="1" dirty="0">
                <a:latin typeface="Times New Roman"/>
                <a:ea typeface="Times New Roman"/>
              </a:rPr>
              <a:t>)</a:t>
            </a:r>
            <a:r>
              <a:rPr lang="en-US" sz="1600" b="1" baseline="-25000" dirty="0">
                <a:latin typeface="Times New Roman"/>
                <a:ea typeface="Times New Roman"/>
              </a:rPr>
              <a:t>2</a:t>
            </a:r>
            <a:r>
              <a:rPr lang="en-US" sz="1600" b="1" dirty="0">
                <a:latin typeface="Times New Roman"/>
                <a:ea typeface="Times New Roman"/>
              </a:rPr>
              <a:t>(OH)</a:t>
            </a:r>
            <a:r>
              <a:rPr lang="en-US" sz="1600" b="1" baseline="-25000" dirty="0">
                <a:latin typeface="Times New Roman"/>
                <a:ea typeface="Times New Roman"/>
              </a:rPr>
              <a:t>3</a:t>
            </a:r>
            <a:r>
              <a:rPr lang="en-US" sz="1600" b="1" dirty="0">
                <a:latin typeface="Times New Roman"/>
                <a:ea typeface="Times New Roman"/>
              </a:rPr>
              <a:t>] – </a:t>
            </a:r>
            <a:r>
              <a:rPr lang="en-US" sz="1600" b="1" dirty="0" err="1">
                <a:latin typeface="Times New Roman"/>
                <a:ea typeface="Times New Roman"/>
              </a:rPr>
              <a:t>тригидроксодипиридинакваплатина</a:t>
            </a:r>
            <a:endParaRPr lang="ru-RU" sz="16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5642561"/>
            <a:ext cx="4351447" cy="338554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№7         [</a:t>
            </a:r>
            <a:r>
              <a:rPr lang="en-US" sz="16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Pd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(NH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3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)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4</a:t>
            </a:r>
            <a:r>
              <a:rPr lang="ru-RU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[PdCl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6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244408" y="609329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6222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06919"/>
            <a:ext cx="8388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Циклические комплексные соединения (хелатные)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764704"/>
            <a:ext cx="8388000" cy="677108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Во внутренней сфере содержат </a:t>
            </a:r>
            <a:r>
              <a:rPr lang="ru-RU" b="1" dirty="0" err="1" smtClean="0">
                <a:effectLst/>
                <a:latin typeface="Times New Roman"/>
                <a:ea typeface="Times New Roman"/>
              </a:rPr>
              <a:t>полидентатные</a:t>
            </a:r>
            <a:r>
              <a:rPr lang="ru-RU" b="1" dirty="0">
                <a:latin typeface="Times New Roman"/>
                <a:ea typeface="Times New Roman"/>
              </a:rPr>
              <a:t/>
            </a:r>
            <a:br>
              <a:rPr lang="ru-RU" b="1" dirty="0">
                <a:latin typeface="Times New Roman"/>
                <a:ea typeface="Times New Roman"/>
              </a:rPr>
            </a:br>
            <a:r>
              <a:rPr lang="ru-RU" b="1" dirty="0" err="1" smtClean="0">
                <a:effectLst/>
                <a:latin typeface="Times New Roman"/>
                <a:ea typeface="Times New Roman"/>
              </a:rPr>
              <a:t>лиганды</a:t>
            </a:r>
            <a:r>
              <a:rPr lang="ru-RU" b="1" dirty="0" smtClean="0">
                <a:effectLst/>
                <a:latin typeface="Times New Roman"/>
                <a:ea typeface="Times New Roman"/>
              </a:rPr>
              <a:t>,  образующие  </a:t>
            </a:r>
            <a:r>
              <a:rPr lang="ru-RU" sz="2000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циклы</a:t>
            </a:r>
            <a:endParaRPr lang="ru-RU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1638399"/>
            <a:ext cx="1311578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323E1A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/>
                <a:ea typeface="Times New Roman"/>
              </a:rPr>
              <a:t>[Cu(En)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b="1" baseline="30000" dirty="0" smtClean="0">
                <a:effectLst/>
                <a:latin typeface="Times New Roman"/>
                <a:ea typeface="Times New Roman"/>
              </a:rPr>
              <a:t>2+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2740858"/>
            <a:ext cx="838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Многоядерные комплексные соединения</a:t>
            </a:r>
            <a:endParaRPr lang="ru-RU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8544" y="3256279"/>
            <a:ext cx="8388000" cy="369332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Во внутренней сфере присутствуют два или более комплексообразователей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4886" y="4098558"/>
            <a:ext cx="15129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Ме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Х –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Ме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   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95536" y="4860449"/>
            <a:ext cx="838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Х =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OH</a:t>
            </a:r>
            <a:r>
              <a:rPr lang="ru-RU" sz="1600" b="1" baseline="30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O</a:t>
            </a:r>
            <a:r>
              <a:rPr lang="ru-RU" sz="1600" b="1" baseline="-25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2</a:t>
            </a:r>
            <a:r>
              <a:rPr lang="ru-RU" sz="1600" b="1" baseline="30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2–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CO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S</a:t>
            </a:r>
            <a:r>
              <a:rPr lang="ru-RU" sz="1600" b="1" baseline="30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2–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err="1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Cl</a:t>
            </a:r>
            <a:r>
              <a:rPr lang="ru-RU" sz="1600" b="1" baseline="30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–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NH</a:t>
            </a:r>
            <a:r>
              <a:rPr lang="ru-RU" sz="1600" b="1" baseline="-25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>
                <a:solidFill>
                  <a:srgbClr val="C00000"/>
                </a:solidFill>
                <a:latin typeface="Times New Roman"/>
                <a:ea typeface="Times New Roman"/>
              </a:rPr>
              <a:t>(все </a:t>
            </a:r>
            <a:r>
              <a:rPr lang="ru-RU" sz="1600" b="1" dirty="0" err="1">
                <a:solidFill>
                  <a:srgbClr val="C00000"/>
                </a:solidFill>
                <a:latin typeface="Times New Roman"/>
                <a:ea typeface="Times New Roman"/>
              </a:rPr>
              <a:t>полидентатные</a:t>
            </a:r>
            <a:r>
              <a:rPr lang="ru-RU" sz="1600" b="1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Times New Roman"/>
                <a:ea typeface="Times New Roman"/>
              </a:rPr>
              <a:t>лиганды</a:t>
            </a:r>
            <a:r>
              <a:rPr lang="ru-RU" sz="1600" b="1" dirty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содержат более одной </a:t>
            </a:r>
            <a:r>
              <a:rPr lang="ru-RU" sz="1600" b="1" dirty="0" err="1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неподеленной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 пары электронов),</a:t>
            </a:r>
            <a:b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</a:b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7544" y="5589240"/>
            <a:ext cx="966931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/>
                <a:ea typeface="Times New Roman"/>
              </a:rPr>
              <a:t>[Sb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F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7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b="1" baseline="30000" dirty="0" smtClean="0">
                <a:effectLst/>
                <a:latin typeface="Times New Roman"/>
                <a:ea typeface="Times New Roman"/>
              </a:rPr>
              <a:t>–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8272" y="1100862"/>
            <a:ext cx="800633" cy="2781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1" name="Группа 30"/>
          <p:cNvGrpSpPr/>
          <p:nvPr/>
        </p:nvGrpSpPr>
        <p:grpSpPr>
          <a:xfrm>
            <a:off x="3134074" y="1613440"/>
            <a:ext cx="3094273" cy="1029715"/>
            <a:chOff x="3134074" y="1613440"/>
            <a:chExt cx="3094273" cy="1029715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3134074" y="1613440"/>
              <a:ext cx="114326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C – 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N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134074" y="2289213"/>
              <a:ext cx="114326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C – 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N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4323828" y="1920515"/>
              <a:ext cx="44595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Cu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067259" y="1638399"/>
              <a:ext cx="114326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NH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 – CH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3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101115" y="2304601"/>
              <a:ext cx="11272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NH</a:t>
              </a:r>
              <a:r>
                <a:rPr lang="en-US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 </a:t>
              </a: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--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CH</a:t>
              </a:r>
              <a:r>
                <a:rPr lang="ru-RU" sz="1600" b="1" baseline="-25000" dirty="0" smtClean="0">
                  <a:effectLst/>
                  <a:latin typeface="Times New Roman"/>
                  <a:ea typeface="Times New Roman"/>
                </a:rPr>
                <a:t>2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22" name="Прямая соединительная линия 21"/>
            <p:cNvCxnSpPr>
              <a:stCxn id="7" idx="3"/>
            </p:cNvCxnSpPr>
            <p:nvPr/>
          </p:nvCxnSpPr>
          <p:spPr>
            <a:xfrm>
              <a:off x="4277336" y="1782717"/>
              <a:ext cx="171138" cy="22501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4232450" y="2204864"/>
              <a:ext cx="216024" cy="2536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>
              <a:endCxn id="10" idx="1"/>
            </p:cNvCxnSpPr>
            <p:nvPr/>
          </p:nvCxnSpPr>
          <p:spPr>
            <a:xfrm flipV="1">
              <a:off x="4711424" y="1807676"/>
              <a:ext cx="355835" cy="20005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4711424" y="2204864"/>
              <a:ext cx="436640" cy="25362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5798588" y="1951994"/>
              <a:ext cx="0" cy="34125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Группа 45"/>
          <p:cNvGrpSpPr/>
          <p:nvPr/>
        </p:nvGrpSpPr>
        <p:grpSpPr>
          <a:xfrm>
            <a:off x="3612841" y="3976028"/>
            <a:ext cx="1607231" cy="677108"/>
            <a:chOff x="3294265" y="4026550"/>
            <a:chExt cx="1607231" cy="677108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3294265" y="4136382"/>
              <a:ext cx="51860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err="1" smtClean="0">
                  <a:effectLst/>
                  <a:latin typeface="Times New Roman"/>
                  <a:ea typeface="Times New Roman"/>
                </a:rPr>
                <a:t>Ме</a:t>
              </a: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 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951826" y="4365104"/>
              <a:ext cx="33214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Х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4434189" y="4192914"/>
              <a:ext cx="46730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err="1" smtClean="0">
                  <a:effectLst/>
                  <a:latin typeface="Times New Roman"/>
                  <a:ea typeface="Times New Roman"/>
                </a:rPr>
                <a:t>Ме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3951826" y="4026550"/>
              <a:ext cx="33214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Х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3727409" y="4195827"/>
              <a:ext cx="268527" cy="934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3734928" y="4386590"/>
              <a:ext cx="261008" cy="11924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flipV="1">
              <a:off x="4231465" y="4437112"/>
              <a:ext cx="268527" cy="9349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4225532" y="4203996"/>
              <a:ext cx="261008" cy="11924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Группа 61"/>
          <p:cNvGrpSpPr/>
          <p:nvPr/>
        </p:nvGrpSpPr>
        <p:grpSpPr>
          <a:xfrm>
            <a:off x="5580112" y="3789040"/>
            <a:ext cx="1736738" cy="1004533"/>
            <a:chOff x="5004048" y="3941379"/>
            <a:chExt cx="1736738" cy="1004533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6273479" y="4246726"/>
              <a:ext cx="46730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err="1" smtClean="0">
                  <a:effectLst/>
                  <a:latin typeface="Times New Roman"/>
                  <a:ea typeface="Times New Roman"/>
                </a:rPr>
                <a:t>Ме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5004048" y="4258624"/>
              <a:ext cx="46730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err="1" smtClean="0">
                  <a:effectLst/>
                  <a:latin typeface="Times New Roman"/>
                  <a:ea typeface="Times New Roman"/>
                </a:rPr>
                <a:t>Ме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5713959" y="3941379"/>
              <a:ext cx="33214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Х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5713959" y="4270483"/>
              <a:ext cx="33214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Х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5713959" y="4607358"/>
              <a:ext cx="33214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Х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cxnSp>
          <p:nvCxnSpPr>
            <p:cNvPr id="50" name="Прямая соединительная линия 49"/>
            <p:cNvCxnSpPr>
              <a:endCxn id="35" idx="1"/>
            </p:cNvCxnSpPr>
            <p:nvPr/>
          </p:nvCxnSpPr>
          <p:spPr>
            <a:xfrm flipV="1">
              <a:off x="5398272" y="4110656"/>
              <a:ext cx="315687" cy="2515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>
              <a:off x="5437171" y="4427901"/>
              <a:ext cx="32723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5420079" y="4497284"/>
              <a:ext cx="361417" cy="24516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flipV="1">
              <a:off x="6022329" y="4499247"/>
              <a:ext cx="315687" cy="25153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6026767" y="4428566"/>
              <a:ext cx="327233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>
              <a:off x="5995068" y="4119802"/>
              <a:ext cx="361417" cy="24516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Группа 81"/>
          <p:cNvGrpSpPr/>
          <p:nvPr/>
        </p:nvGrpSpPr>
        <p:grpSpPr>
          <a:xfrm>
            <a:off x="3492260" y="5594528"/>
            <a:ext cx="2551710" cy="1021925"/>
            <a:chOff x="3244426" y="5517614"/>
            <a:chExt cx="2551710" cy="1021925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3851920" y="5847994"/>
              <a:ext cx="1270284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600" b="1" dirty="0" err="1" smtClean="0">
                  <a:effectLst/>
                  <a:latin typeface="Times New Roman"/>
                  <a:ea typeface="Times New Roman"/>
                </a:rPr>
                <a:t>Sb</a:t>
              </a:r>
              <a:r>
                <a:rPr lang="en-US" sz="1600" b="1" dirty="0" smtClean="0">
                  <a:effectLst/>
                  <a:latin typeface="Times New Roman"/>
                  <a:ea typeface="Times New Roman"/>
                </a:rPr>
                <a:t> – F</a:t>
              </a:r>
              <a:r>
                <a:rPr lang="ru-RU" sz="1600" b="1" dirty="0" smtClean="0">
                  <a:effectLst/>
                  <a:latin typeface="Times New Roman"/>
                  <a:ea typeface="Times New Roman"/>
                </a:rPr>
                <a:t> → </a:t>
              </a:r>
              <a:r>
                <a:rPr lang="en-US" sz="1600" b="1" dirty="0" err="1" smtClean="0">
                  <a:effectLst/>
                  <a:latin typeface="Times New Roman"/>
                  <a:ea typeface="Times New Roman"/>
                </a:rPr>
                <a:t>Sb</a:t>
              </a:r>
              <a:endParaRPr lang="ru-RU" sz="14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3253866" y="5521307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>
                  <a:latin typeface="Times New Roman"/>
                  <a:ea typeface="Times New Roman"/>
                </a:rPr>
                <a:t>F</a:t>
              </a:r>
              <a:endParaRPr lang="ru-RU" sz="1600" dirty="0"/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5486436" y="6200985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>
                  <a:solidFill>
                    <a:prstClr val="black"/>
                  </a:solidFill>
                  <a:latin typeface="Times New Roman"/>
                  <a:ea typeface="Times New Roman"/>
                </a:rPr>
                <a:t>F</a:t>
              </a:r>
              <a:endParaRPr lang="ru-RU" dirty="0"/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5486436" y="5517614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 smtClean="0">
                  <a:solidFill>
                    <a:prstClr val="black"/>
                  </a:solidFill>
                  <a:latin typeface="Times New Roman"/>
                  <a:ea typeface="Times New Roman"/>
                </a:rPr>
                <a:t>F</a:t>
              </a:r>
              <a:endParaRPr lang="ru-RU" dirty="0"/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3244426" y="5859861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>
                  <a:latin typeface="Times New Roman"/>
                  <a:ea typeface="Times New Roman"/>
                </a:rPr>
                <a:t>F</a:t>
              </a:r>
              <a:endParaRPr lang="ru-RU" sz="1600" dirty="0"/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3244426" y="6198415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>
                  <a:latin typeface="Times New Roman"/>
                  <a:ea typeface="Times New Roman"/>
                </a:rPr>
                <a:t>F</a:t>
              </a:r>
              <a:endParaRPr lang="ru-RU" sz="1600" dirty="0"/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5486436" y="5857084"/>
              <a:ext cx="309700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b="1" dirty="0">
                  <a:latin typeface="Times New Roman"/>
                  <a:ea typeface="Times New Roman"/>
                </a:rPr>
                <a:t>F</a:t>
              </a:r>
              <a:endParaRPr lang="ru-RU" sz="1600" dirty="0"/>
            </a:p>
          </p:txBody>
        </p:sp>
        <p:cxnSp>
          <p:nvCxnSpPr>
            <p:cNvPr id="70" name="Прямая соединительная линия 69"/>
            <p:cNvCxnSpPr>
              <a:stCxn id="63" idx="3"/>
            </p:cNvCxnSpPr>
            <p:nvPr/>
          </p:nvCxnSpPr>
          <p:spPr>
            <a:xfrm>
              <a:off x="3563566" y="5690584"/>
              <a:ext cx="432370" cy="169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/>
            <p:cNvCxnSpPr/>
            <p:nvPr/>
          </p:nvCxnSpPr>
          <p:spPr>
            <a:xfrm>
              <a:off x="3588310" y="6029138"/>
              <a:ext cx="31801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Прямая соединительная линия 73"/>
            <p:cNvCxnSpPr>
              <a:stCxn id="67" idx="3"/>
            </p:cNvCxnSpPr>
            <p:nvPr/>
          </p:nvCxnSpPr>
          <p:spPr>
            <a:xfrm flipV="1">
              <a:off x="3554126" y="6186548"/>
              <a:ext cx="441810" cy="1811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Прямая соединительная линия 77"/>
            <p:cNvCxnSpPr/>
            <p:nvPr/>
          </p:nvCxnSpPr>
          <p:spPr>
            <a:xfrm>
              <a:off x="5148064" y="6029834"/>
              <a:ext cx="31801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/>
            <p:cNvCxnSpPr/>
            <p:nvPr/>
          </p:nvCxnSpPr>
          <p:spPr>
            <a:xfrm>
              <a:off x="5122104" y="6140043"/>
              <a:ext cx="432370" cy="16927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/>
            <p:cNvCxnSpPr/>
            <p:nvPr/>
          </p:nvCxnSpPr>
          <p:spPr>
            <a:xfrm flipV="1">
              <a:off x="5092897" y="5751351"/>
              <a:ext cx="441810" cy="1811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7" name="Прямая соединительная линия 56"/>
          <p:cNvCxnSpPr/>
          <p:nvPr/>
        </p:nvCxnSpPr>
        <p:spPr>
          <a:xfrm>
            <a:off x="3491880" y="1916832"/>
            <a:ext cx="0" cy="3412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5807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139" fill="hold"/>
                                        <p:tgtEl>
                                          <p:spTgt spid="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88640"/>
            <a:ext cx="8388000" cy="40934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Аквакомплексы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[Cr(H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	[Co(H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]Cl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Кристаллогидраты    CuSO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∙ 5H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O,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Na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CO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∙ 10H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Амминокомплексы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	[Cu(NH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]NO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Карбонилы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[Co(CO)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		[Fe(CO)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5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		[Ti(CO)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7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[(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CO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5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Mn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Mn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– (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CO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5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] – 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многоядерное соединение в котором хим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. </a:t>
            </a:r>
            <a:br>
              <a:rPr lang="ru-RU" sz="1600" b="1" dirty="0" smtClean="0"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</a:t>
            </a: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связи между атомами переходных металлов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( КЛАСТЕРЫ )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437112"/>
            <a:ext cx="8388000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Гидроксокомплексы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Na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[Co(OH)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	K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[Zn(OH)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 err="1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Ацидокомплексы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K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[PtCl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		K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[Fe(CN)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6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5877272"/>
            <a:ext cx="8388000" cy="8617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Комплексы смешанного типа</a:t>
            </a:r>
            <a:endParaRPr lang="ru-RU" dirty="0" smtClean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[Co(NH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Cl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ru-RU" sz="1600" b="1" dirty="0">
                <a:latin typeface="Times New Roman"/>
                <a:ea typeface="Times New Roman"/>
              </a:rPr>
              <a:t>	</a:t>
            </a:r>
            <a:r>
              <a:rPr lang="ru-RU" sz="1600" b="1" dirty="0" smtClean="0">
                <a:latin typeface="Times New Roman"/>
                <a:ea typeface="Times New Roman"/>
              </a:rPr>
              <a:t>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Pt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(H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O)(NH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]Cl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4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469846" y="4005064"/>
            <a:ext cx="1224136" cy="21602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748464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48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3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0464" y="120333"/>
            <a:ext cx="8388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Равновесие в растворах комплексных соединений</a:t>
            </a:r>
            <a:endParaRPr lang="ru-RU" sz="20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620688"/>
            <a:ext cx="1361270" cy="3385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908720"/>
            <a:ext cx="83529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Первичная диссоциация</a:t>
            </a:r>
            <a:endParaRPr lang="ru-RU" sz="1600" dirty="0" smtClean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→ 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Cl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1772816"/>
            <a:ext cx="8352928" cy="1323439"/>
          </a:xfrm>
          <a:prstGeom prst="rect">
            <a:avLst/>
          </a:prstGeom>
          <a:solidFill>
            <a:srgbClr val="CCC1DA">
              <a:alpha val="27059"/>
            </a:srgb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 </a:t>
            </a: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Вторичная диссоциация</a:t>
            </a:r>
            <a:endParaRPr lang="ru-RU" sz="1600" dirty="0" smtClean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О           [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AgH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      [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AgH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Н</a:t>
            </a:r>
            <a:r>
              <a:rPr lang="ru-RU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О    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[Ag(H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O)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068960"/>
            <a:ext cx="8352928" cy="1569660"/>
          </a:xfrm>
          <a:prstGeom prst="rect">
            <a:avLst/>
          </a:prstGeom>
          <a:solidFill>
            <a:srgbClr val="CCC1DA">
              <a:alpha val="61176"/>
            </a:srgb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В упрощенном виде</a:t>
            </a:r>
            <a:endParaRPr lang="ru-RU" sz="1600" dirty="0" smtClean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b="1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[Ag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                Ag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+ NH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388" name="Picture 3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3441700"/>
            <a:ext cx="2349500" cy="520700"/>
          </a:xfrm>
          <a:prstGeom prst="rect">
            <a:avLst/>
          </a:prstGeom>
          <a:noFill/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389" name="Picture 3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29300" y="4165600"/>
            <a:ext cx="1930400" cy="5461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95536" y="5085184"/>
            <a:ext cx="8388000" cy="169277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rgbClr val="D60093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D60093"/>
                </a:solidFill>
                <a:effectLst/>
                <a:latin typeface="Times New Roman"/>
                <a:ea typeface="Times New Roman"/>
              </a:rPr>
              <a:t>Общая константа нестойкости</a:t>
            </a:r>
          </a:p>
          <a:p>
            <a:pPr algn="ctr">
              <a:spcAft>
                <a:spcPts val="0"/>
              </a:spcAft>
            </a:pPr>
            <a:r>
              <a:rPr lang="ru-RU" sz="800" b="1" dirty="0" smtClean="0">
                <a:solidFill>
                  <a:srgbClr val="D60093"/>
                </a:solidFill>
                <a:latin typeface="Times New Roman"/>
                <a:ea typeface="Times New Roman"/>
              </a:rPr>
              <a:t>  </a:t>
            </a:r>
          </a:p>
          <a:p>
            <a:pPr algn="ctr">
              <a:spcAft>
                <a:spcPts val="0"/>
              </a:spcAft>
            </a:pPr>
            <a:endParaRPr lang="ru-RU" sz="800" b="1" dirty="0">
              <a:solidFill>
                <a:srgbClr val="D60093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sz="800" b="1" dirty="0">
              <a:solidFill>
                <a:srgbClr val="D60093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sz="1600" b="1" dirty="0" smtClean="0">
              <a:solidFill>
                <a:srgbClr val="D60093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390" name="Picture 31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7400" y="5524500"/>
            <a:ext cx="4483100" cy="635000"/>
          </a:xfrm>
          <a:prstGeom prst="rect">
            <a:avLst/>
          </a:prstGeom>
          <a:noFill/>
        </p:spPr>
      </p:pic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391" name="Picture 31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8000" y="6362700"/>
            <a:ext cx="2832100" cy="368300"/>
          </a:xfrm>
          <a:prstGeom prst="rect">
            <a:avLst/>
          </a:prstGeom>
          <a:noFill/>
        </p:spPr>
      </p:pic>
      <p:pic>
        <p:nvPicPr>
          <p:cNvPr id="3161" name="Picture 8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9852" y="2314696"/>
            <a:ext cx="325437" cy="23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62" name="Picture 9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1969" y="2806619"/>
            <a:ext cx="295852" cy="213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9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2603" y="3607425"/>
            <a:ext cx="360040" cy="259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348873"/>
            <a:ext cx="338583" cy="244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0" cstate="print"/>
          <a:stretch>
            <a:fillRect/>
          </a:stretch>
        </p:blipFill>
        <p:spPr>
          <a:xfrm>
            <a:off x="8748464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00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3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6632"/>
            <a:ext cx="8388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Показатель константы нестойкости</a:t>
            </a:r>
          </a:p>
          <a:p>
            <a:pPr algn="ctr">
              <a:spcAft>
                <a:spcPts val="0"/>
              </a:spcAft>
            </a:pPr>
            <a:endParaRPr lang="ru-RU" sz="24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 </a:t>
            </a:r>
            <a:endParaRPr lang="ru-RU" sz="24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86358016"/>
              </p:ext>
            </p:extLst>
          </p:nvPr>
        </p:nvGraphicFramePr>
        <p:xfrm>
          <a:off x="2411760" y="1052736"/>
          <a:ext cx="4381841" cy="432271"/>
        </p:xfrm>
        <a:graphic>
          <a:graphicData uri="http://schemas.openxmlformats.org/presentationml/2006/ole">
            <p:oleObj spid="_x0000_s4323" name="Формула" r:id="rId4" imgW="2971800" imgH="291960" progId="Equation.3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95536" y="1988840"/>
            <a:ext cx="8388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Константа устойчивости</a:t>
            </a:r>
            <a:endParaRPr lang="ru-RU" sz="2800" dirty="0" smtClean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 </a:t>
            </a:r>
          </a:p>
          <a:p>
            <a:pPr>
              <a:spcAft>
                <a:spcPts val="0"/>
              </a:spcAft>
            </a:pPr>
            <a:endParaRPr lang="ru-RU" sz="2000" b="1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ru-RU" sz="20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324" name="Picture 2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00" y="2636838"/>
            <a:ext cx="1943100" cy="1039812"/>
          </a:xfrm>
          <a:prstGeom prst="rect">
            <a:avLst/>
          </a:prstGeom>
          <a:solidFill>
            <a:srgbClr val="DCE6F2"/>
          </a:solidFill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51520" y="4437112"/>
            <a:ext cx="838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 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		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[Ag(H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O)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 + 2NH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         [Ag(NH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]+ + 2H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O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/>
                <a:ea typeface="Times New Roman"/>
              </a:rPr>
              <a:t> 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		            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Ag</a:t>
            </a:r>
            <a:r>
              <a:rPr lang="en-US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 + 2NH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           [Ag(NH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b="1" baseline="30000" dirty="0" smtClean="0">
                <a:effectLst/>
                <a:latin typeface="Times New Roman"/>
                <a:ea typeface="Times New Roman"/>
              </a:rPr>
              <a:t>+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US" b="1" dirty="0" smtClean="0">
                <a:effectLst/>
                <a:latin typeface="Times New Roman"/>
                <a:ea typeface="Times New Roman"/>
              </a:rPr>
              <a:t> 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4157" name="Picture 6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725144"/>
            <a:ext cx="354013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26" name="Picture 23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5373216"/>
            <a:ext cx="323850" cy="13176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99592" y="4149080"/>
            <a:ext cx="7079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Общая константа устойчивости характеризует равновесие: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2" name="Записанный звук"/>
          </p:nvPr>
        </p:nvPicPr>
        <p:blipFill>
          <a:blip r:embed="rId8" cstate="print"/>
          <a:stretch>
            <a:fillRect/>
          </a:stretch>
        </p:blipFill>
        <p:spPr>
          <a:xfrm>
            <a:off x="8532440" y="616530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1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2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44473"/>
            <a:ext cx="838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Разрушение комплексных соединений</a:t>
            </a:r>
            <a:endParaRPr lang="ru-RU" sz="20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077072"/>
            <a:ext cx="8388000" cy="1446550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 smtClean="0">
                <a:effectLst/>
                <a:latin typeface="Times New Roman"/>
                <a:ea typeface="Times New Roman"/>
              </a:rPr>
              <a:t>[Ag(NH</a:t>
            </a:r>
            <a:r>
              <a:rPr lang="en-US" sz="2400" b="1" baseline="-25000" dirty="0" smtClean="0">
                <a:effectLst/>
                <a:latin typeface="Times New Roman"/>
                <a:ea typeface="Times New Roman"/>
              </a:rPr>
              <a:t>3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)</a:t>
            </a:r>
            <a:r>
              <a:rPr lang="en-US" sz="24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2400" b="1" baseline="30000" dirty="0" smtClean="0">
                <a:effectLst/>
                <a:latin typeface="Times New Roman"/>
                <a:ea typeface="Times New Roman"/>
              </a:rPr>
              <a:t>+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 + 2CN</a:t>
            </a:r>
            <a:r>
              <a:rPr lang="ru-RU" sz="2400" b="1" baseline="30000" dirty="0" smtClean="0">
                <a:effectLst/>
                <a:latin typeface="Times New Roman"/>
                <a:ea typeface="Times New Roman"/>
              </a:rPr>
              <a:t>-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    </a:t>
            </a:r>
            <a:r>
              <a:rPr lang="ru-RU" sz="2400" b="1" dirty="0" smtClean="0">
                <a:effectLst/>
                <a:latin typeface="Times New Roman"/>
                <a:ea typeface="Times New Roman"/>
              </a:rPr>
              <a:t>      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    [Ag(CN)</a:t>
            </a:r>
            <a:r>
              <a:rPr lang="en-US" sz="2400" b="1" baseline="-25000" dirty="0" smtClean="0">
                <a:effectLst/>
                <a:latin typeface="Times New Roman"/>
                <a:ea typeface="Times New Roman"/>
              </a:rPr>
              <a:t>2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]</a:t>
            </a:r>
            <a:r>
              <a:rPr lang="en-US" sz="24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en-US" sz="2400" b="1" dirty="0" smtClean="0">
                <a:effectLst/>
                <a:latin typeface="Times New Roman"/>
                <a:ea typeface="Times New Roman"/>
              </a:rPr>
              <a:t> + 2NH</a:t>
            </a:r>
            <a:r>
              <a:rPr lang="en-US" sz="2400" b="1" baseline="-25000" dirty="0" smtClean="0">
                <a:effectLst/>
                <a:latin typeface="Times New Roman"/>
                <a:ea typeface="Times New Roman"/>
              </a:rPr>
              <a:t>3</a:t>
            </a:r>
            <a:endParaRPr lang="ru-RU" sz="2400" baseline="-250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                         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           </a:t>
            </a:r>
            <a:r>
              <a:rPr lang="en-US" sz="1600" b="1" dirty="0" err="1" smtClean="0">
                <a:effectLst/>
                <a:latin typeface="Times New Roman"/>
                <a:ea typeface="Times New Roman"/>
              </a:rPr>
              <a:t>K</a:t>
            </a:r>
            <a:r>
              <a:rPr lang="en-US" sz="1600" b="1" baseline="-25000" dirty="0" err="1" smtClean="0">
                <a:effectLst/>
                <a:latin typeface="Times New Roman"/>
                <a:ea typeface="Times New Roman"/>
              </a:rPr>
              <a:t>нест</a:t>
            </a:r>
            <a:r>
              <a:rPr lang="en-US" sz="1600" b="1" baseline="-25000" dirty="0" smtClean="0">
                <a:effectLst/>
                <a:latin typeface="Times New Roman"/>
                <a:ea typeface="Times New Roman"/>
              </a:rPr>
              <a:t>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= 1,4 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∙ 10</a:t>
            </a:r>
            <a:r>
              <a:rPr lang="ru-RU" sz="1600" b="1" baseline="30000" dirty="0" smtClean="0">
                <a:effectLst/>
                <a:latin typeface="Times New Roman"/>
                <a:ea typeface="Times New Roman"/>
              </a:rPr>
              <a:t>–</a:t>
            </a:r>
            <a:r>
              <a:rPr lang="en-US" sz="1600" b="1" baseline="30000" dirty="0" smtClean="0">
                <a:effectLst/>
                <a:latin typeface="Times New Roman"/>
                <a:ea typeface="Times New Roman"/>
              </a:rPr>
              <a:t>20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           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 smtClean="0">
                <a:effectLst/>
                <a:latin typeface="Times New Roman"/>
                <a:ea typeface="Times New Roman"/>
              </a:rPr>
              <a:t> 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6765" y="692696"/>
            <a:ext cx="3652192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[Ag(NH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3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)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r>
              <a:rPr lang="en-US" sz="16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Cl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,           K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S</a:t>
            </a:r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2628" y="1268760"/>
            <a:ext cx="8388000" cy="1446550"/>
          </a:xfrm>
          <a:prstGeom prst="rect">
            <a:avLst/>
          </a:prstGeom>
          <a:solidFill>
            <a:srgbClr val="FF0000">
              <a:alpha val="20000"/>
            </a:srgbClr>
          </a:solidFill>
          <a:ln w="19050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lvl="0" algn="ctr"/>
            <a:endParaRPr lang="ru-RU" sz="1600" b="1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en-US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2[Ag(NH</a:t>
            </a:r>
            <a:r>
              <a:rPr lang="en-US" sz="2400" b="1" baseline="-25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3</a:t>
            </a:r>
            <a:r>
              <a:rPr lang="en-US" sz="24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)</a:t>
            </a:r>
            <a:r>
              <a:rPr lang="en-US" sz="2400" b="1" baseline="-25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r>
              <a:rPr lang="en-US" sz="2400" b="1" baseline="30000" dirty="0">
                <a:solidFill>
                  <a:prstClr val="black"/>
                </a:solidFill>
                <a:latin typeface="Times New Roman"/>
                <a:ea typeface="Times New Roman"/>
              </a:rPr>
              <a:t>+ 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+ S</a:t>
            </a:r>
            <a:r>
              <a:rPr lang="en-US" sz="2400" b="1" baseline="30000" dirty="0">
                <a:solidFill>
                  <a:prstClr val="black"/>
                </a:solidFill>
                <a:latin typeface="Times New Roman"/>
                <a:ea typeface="Times New Roman"/>
              </a:rPr>
              <a:t>2–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 → Ag</a:t>
            </a:r>
            <a:r>
              <a:rPr lang="en-US" sz="24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S↓ + 4NH</a:t>
            </a:r>
            <a:r>
              <a:rPr lang="en-US" sz="24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3</a:t>
            </a:r>
            <a:endParaRPr lang="ru-RU" sz="2400" baseline="-250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/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 </a:t>
            </a:r>
            <a:endParaRPr lang="ru-RU" sz="16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 algn="ctr"/>
            <a:r>
              <a:rPr lang="en-US" sz="1600" b="1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K</a:t>
            </a:r>
            <a:r>
              <a:rPr lang="en-US" sz="1600" b="1" baseline="-25000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нест</a:t>
            </a:r>
            <a:r>
              <a:rPr lang="en-US" sz="1600" b="1" baseline="-25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= 5,7 </a:t>
            </a:r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∙ 10</a:t>
            </a:r>
            <a:r>
              <a:rPr lang="ru-RU" sz="1600" b="1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–8</a:t>
            </a:r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                   </a:t>
            </a:r>
            <a:r>
              <a:rPr lang="ru-RU" sz="1600" b="1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Пр</a:t>
            </a:r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= 6.3  ∙ 10</a:t>
            </a:r>
            <a:r>
              <a:rPr lang="ru-RU" sz="1600" b="1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–</a:t>
            </a:r>
            <a:r>
              <a:rPr lang="en-US" sz="1600" b="1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50</a:t>
            </a:r>
            <a:r>
              <a:rPr lang="ru-RU" sz="1600" b="1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  </a:t>
            </a:r>
          </a:p>
          <a:p>
            <a:pPr lvl="0" algn="ctr"/>
            <a:r>
              <a:rPr lang="ru-RU" sz="16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3429000"/>
            <a:ext cx="3652192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[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Ag(NH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3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)</a:t>
            </a:r>
            <a:r>
              <a:rPr lang="en-US" sz="1600" b="1" baseline="-25000" dirty="0">
                <a:solidFill>
                  <a:prstClr val="black"/>
                </a:solidFill>
                <a:latin typeface="Times New Roman"/>
                <a:ea typeface="Times New Roman"/>
              </a:rPr>
              <a:t>2</a:t>
            </a:r>
            <a:r>
              <a:rPr lang="ru-RU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]</a:t>
            </a:r>
            <a:r>
              <a:rPr lang="en-US" sz="1600" b="1" dirty="0" err="1">
                <a:solidFill>
                  <a:prstClr val="black"/>
                </a:solidFill>
                <a:latin typeface="Times New Roman"/>
                <a:ea typeface="Times New Roman"/>
              </a:rPr>
              <a:t>Cl</a:t>
            </a:r>
            <a:r>
              <a:rPr lang="en-US" sz="1600" b="1" dirty="0">
                <a:solidFill>
                  <a:prstClr val="black"/>
                </a:solidFill>
                <a:latin typeface="Times New Roman"/>
                <a:ea typeface="Times New Roman"/>
              </a:rPr>
              <a:t>,      KCN</a:t>
            </a:r>
            <a:endParaRPr lang="ru-RU" sz="16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8" name="Picture 6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365104"/>
            <a:ext cx="354013" cy="28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8532440" y="630932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2218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35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620688"/>
            <a:ext cx="8388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Способность элементов периодической системы к </a:t>
            </a:r>
            <a:r>
              <a:rPr lang="ru-RU" sz="2400" b="1" dirty="0" err="1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комплексообразованию</a:t>
            </a:r>
            <a:endParaRPr lang="ru-RU" sz="2000" dirty="0">
              <a:solidFill>
                <a:srgbClr val="0000FF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700808"/>
            <a:ext cx="838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Способность элементов к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комплексообразованию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зависит от прочно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c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ти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связи возникающей между атомами комплексообразователя и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лигандов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Прочность связи в значительной степени определяется электронным строением атома комплексообразователя и, следовательно, положением его в периодической системе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3212976"/>
            <a:ext cx="8388000" cy="1077218"/>
          </a:xfrm>
          <a:prstGeom prst="rect">
            <a:avLst/>
          </a:prstGeom>
          <a:ln w="28575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Эта способность изменяться периодически. У элементов, находящихся в начале периода, эта способность незначительна, потом возрастает и достигает максимума </a:t>
            </a:r>
            <a: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en-US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</a:br>
            <a:r>
              <a:rPr lang="ru-RU" sz="1600" b="1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</a:rPr>
              <a:t>у элементов VIII В группы (8–11 группа). Затем уменьшается и у благородных газов практически исчезает.</a:t>
            </a:r>
            <a:endParaRPr lang="ru-RU" sz="1400" dirty="0">
              <a:solidFill>
                <a:srgbClr val="C0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4581128"/>
            <a:ext cx="838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SzPct val="160000"/>
              <a:buFont typeface="Symbol"/>
              <a:buChar char=""/>
              <a:tabLst>
                <a:tab pos="457200" algn="l"/>
              </a:tabLst>
            </a:pPr>
            <a:r>
              <a:rPr lang="ru-RU" sz="1600" b="1" dirty="0" smtClean="0">
                <a:effectLst/>
                <a:latin typeface="Times New Roman"/>
                <a:ea typeface="Times New Roman"/>
              </a:rPr>
              <a:t>МВС способность элементов к 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комплексообразованию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 объясняет основываясь на представлениях о гибридизации. Наиболее прочные связи тогда, когда используются не только s-, p-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орбитали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, но и </a:t>
            </a:r>
            <a:r>
              <a:rPr lang="en-US" sz="1600" b="1" dirty="0" smtClean="0">
                <a:effectLst/>
                <a:latin typeface="Times New Roman"/>
                <a:ea typeface="Times New Roman"/>
              </a:rPr>
              <a:t>d</a:t>
            </a:r>
            <a:r>
              <a:rPr lang="ru-RU" sz="1600" b="1" dirty="0" smtClean="0">
                <a:effectLst/>
                <a:latin typeface="Times New Roman"/>
                <a:ea typeface="Times New Roman"/>
              </a:rPr>
              <a:t>-</a:t>
            </a:r>
            <a:r>
              <a:rPr lang="ru-RU" sz="1600" b="1" dirty="0" err="1" smtClean="0">
                <a:effectLst/>
                <a:latin typeface="Times New Roman"/>
                <a:ea typeface="Times New Roman"/>
              </a:rPr>
              <a:t>орбитали</a:t>
            </a:r>
            <a:endParaRPr lang="ru-RU" sz="1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8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8604448" y="6237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86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8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1416</TotalTime>
  <Words>759</Words>
  <Application>Microsoft Office PowerPoint</Application>
  <PresentationFormat>Экран (4:3)</PresentationFormat>
  <Paragraphs>191</Paragraphs>
  <Slides>14</Slides>
  <Notes>1</Notes>
  <HiddenSlides>0</HiddenSlides>
  <MMClips>14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Picture</vt:lpstr>
      <vt:lpstr>Формула</vt:lpstr>
      <vt:lpstr>КОМПЛЕКСНЫЕ СОЕДИНЕНИЯ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КемТИПП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1</cp:lastModifiedBy>
  <cp:revision>176</cp:revision>
  <dcterms:created xsi:type="dcterms:W3CDTF">2013-03-18T08:31:33Z</dcterms:created>
  <dcterms:modified xsi:type="dcterms:W3CDTF">2020-10-15T11:18:31Z</dcterms:modified>
</cp:coreProperties>
</file>